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9.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0.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5"/>
  </p:notesMasterIdLst>
  <p:sldIdLst>
    <p:sldId id="256" r:id="rId2"/>
    <p:sldId id="257" r:id="rId3"/>
    <p:sldId id="258" r:id="rId4"/>
    <p:sldId id="259" r:id="rId5"/>
    <p:sldId id="260" r:id="rId6"/>
    <p:sldId id="261" r:id="rId7"/>
    <p:sldId id="262" r:id="rId8"/>
    <p:sldId id="263" r:id="rId9"/>
    <p:sldId id="268" r:id="rId10"/>
    <p:sldId id="267" r:id="rId11"/>
    <p:sldId id="269" r:id="rId12"/>
    <p:sldId id="270" r:id="rId13"/>
    <p:sldId id="266" r:id="rId14"/>
  </p:sldIdLst>
  <p:sldSz cx="18288000" cy="10287000"/>
  <p:notesSz cx="6858000" cy="9144000"/>
  <p:embeddedFontLst>
    <p:embeddedFont>
      <p:font typeface="Arial Rounded MT Bold" panose="020F0704030504030204" pitchFamily="34" charset="0"/>
      <p:regular r:id="rId16"/>
    </p:embeddedFont>
    <p:embeddedFont>
      <p:font typeface="Clear Sans Regular Bold" panose="020B0604020202020204" charset="0"/>
      <p:regular r:id="rId17"/>
    </p:embeddedFont>
    <p:embeddedFont>
      <p:font typeface="Calibri" panose="020F0502020204030204" pitchFamily="34" charset="0"/>
      <p:regular r:id="rId18"/>
      <p:bold r:id="rId19"/>
      <p:italic r:id="rId20"/>
      <p:boldItalic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100FF"/>
    <a:srgbClr val="883C84"/>
    <a:srgbClr val="461B49"/>
    <a:srgbClr val="963488"/>
    <a:srgbClr val="2831A2"/>
    <a:srgbClr val="2086AA"/>
    <a:srgbClr val="1994B1"/>
    <a:srgbClr val="00BA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0878" autoAdjust="0"/>
    <p:restoredTop sz="66252" autoAdjust="0"/>
  </p:normalViewPr>
  <p:slideViewPr>
    <p:cSldViewPr>
      <p:cViewPr varScale="1">
        <p:scale>
          <a:sx n="38" d="100"/>
          <a:sy n="38" d="100"/>
        </p:scale>
        <p:origin x="965" y="2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[A CLEANED DATASET SHOWING THE TOP 5 CATEGORIES.xlsx]Sheet4!PivotTable3</c:name>
    <c:fmtId val="17"/>
  </c:pivotSource>
  <c:chart>
    <c:title>
      <c:tx>
        <c:rich>
          <a:bodyPr rot="0" spcFirstLastPara="1" vertOverflow="ellipsis" vert="horz" wrap="square" anchor="ctr" anchorCtr="1"/>
          <a:lstStyle/>
          <a:p>
            <a:pPr>
              <a:defRPr sz="3600" b="0" i="0" u="none" strike="noStrike" kern="1200" spc="0" baseline="0">
                <a:solidFill>
                  <a:schemeClr val="tx1">
                    <a:lumMod val="65000"/>
                    <a:lumOff val="35000"/>
                  </a:schemeClr>
                </a:solidFill>
                <a:latin typeface="+mn-lt"/>
                <a:ea typeface="+mn-ea"/>
                <a:cs typeface="+mn-cs"/>
              </a:defRPr>
            </a:pPr>
            <a:r>
              <a:rPr lang="en-US" sz="3600"/>
              <a:t>The</a:t>
            </a:r>
            <a:r>
              <a:rPr lang="en-US" sz="3600" baseline="0"/>
              <a:t> top 5 categories by aggregate popularity score</a:t>
            </a:r>
            <a:endParaRPr lang="en-US" sz="3600"/>
          </a:p>
        </c:rich>
      </c:tx>
      <c:overlay val="0"/>
      <c:spPr>
        <a:noFill/>
        <a:ln>
          <a:noFill/>
        </a:ln>
        <a:effectLst/>
      </c:spPr>
      <c:txPr>
        <a:bodyPr rot="0" spcFirstLastPara="1" vertOverflow="ellipsis" vert="horz" wrap="square" anchor="ctr" anchorCtr="1"/>
        <a:lstStyle/>
        <a:p>
          <a:pPr>
            <a:defRPr sz="36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w="19050">
            <a:solidFill>
              <a:schemeClr val="lt1"/>
            </a:solidFill>
          </a:ln>
          <a:effectLst/>
        </c:spPr>
        <c:marker>
          <c:symbol val="none"/>
        </c:marker>
      </c:pivotFmt>
      <c:pivotFmt>
        <c:idx val="1"/>
        <c:spPr>
          <a:solidFill>
            <a:schemeClr val="accent1"/>
          </a:solidFill>
          <a:ln w="19050">
            <a:solidFill>
              <a:schemeClr val="lt1"/>
            </a:solidFill>
          </a:ln>
          <a:effectLst/>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3"/>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0.11693490512538705"/>
          <c:y val="0.18560200693145404"/>
          <c:w val="0.73240003909085827"/>
          <c:h val="0.57845909886264213"/>
        </c:manualLayout>
      </c:layout>
      <c:barChart>
        <c:barDir val="col"/>
        <c:grouping val="clustered"/>
        <c:varyColors val="0"/>
        <c:ser>
          <c:idx val="0"/>
          <c:order val="0"/>
          <c:tx>
            <c:strRef>
              <c:f>Sheet4!$B$3</c:f>
              <c:strCache>
                <c:ptCount val="1"/>
                <c:pt idx="0">
                  <c:v>Total</c:v>
                </c:pt>
              </c:strCache>
            </c:strRef>
          </c:tx>
          <c:spPr>
            <a:solidFill>
              <a:schemeClr val="accent1"/>
            </a:solidFill>
            <a:ln w="19050">
              <a:solidFill>
                <a:schemeClr val="lt1"/>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20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Sheet4!$A$4:$A$9</c:f>
              <c:strCache>
                <c:ptCount val="5"/>
                <c:pt idx="0">
                  <c:v>animals</c:v>
                </c:pt>
                <c:pt idx="1">
                  <c:v>science</c:v>
                </c:pt>
                <c:pt idx="2">
                  <c:v>healthy eating</c:v>
                </c:pt>
                <c:pt idx="3">
                  <c:v>technology</c:v>
                </c:pt>
                <c:pt idx="4">
                  <c:v>food</c:v>
                </c:pt>
              </c:strCache>
            </c:strRef>
          </c:cat>
          <c:val>
            <c:numRef>
              <c:f>Sheet4!$B$4:$B$9</c:f>
              <c:numCache>
                <c:formatCode>General</c:formatCode>
                <c:ptCount val="5"/>
                <c:pt idx="0">
                  <c:v>73271</c:v>
                </c:pt>
                <c:pt idx="1">
                  <c:v>70662</c:v>
                </c:pt>
                <c:pt idx="2">
                  <c:v>69339</c:v>
                </c:pt>
                <c:pt idx="3">
                  <c:v>67689</c:v>
                </c:pt>
                <c:pt idx="4">
                  <c:v>66626</c:v>
                </c:pt>
              </c:numCache>
            </c:numRef>
          </c:val>
          <c:extLst>
            <c:ext xmlns:c16="http://schemas.microsoft.com/office/drawing/2014/chart" uri="{C3380CC4-5D6E-409C-BE32-E72D297353CC}">
              <c16:uniqueId val="{00000000-2E03-4DCD-84DF-F68E440E59B1}"/>
            </c:ext>
          </c:extLst>
        </c:ser>
        <c:dLbls>
          <c:dLblPos val="outEnd"/>
          <c:showLegendKey val="0"/>
          <c:showVal val="1"/>
          <c:showCatName val="0"/>
          <c:showSerName val="0"/>
          <c:showPercent val="0"/>
          <c:showBubbleSize val="0"/>
        </c:dLbls>
        <c:gapWidth val="150"/>
        <c:axId val="586151584"/>
        <c:axId val="586151912"/>
      </c:barChart>
      <c:catAx>
        <c:axId val="586151584"/>
        <c:scaling>
          <c:orientation val="minMax"/>
        </c:scaling>
        <c:delete val="0"/>
        <c:axPos val="b"/>
        <c:title>
          <c:tx>
            <c:rich>
              <a:bodyPr rot="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r>
                  <a:rPr lang="en-US" sz="2000"/>
                  <a:t>Categories</a:t>
                </a:r>
              </a:p>
            </c:rich>
          </c:tx>
          <c:overlay val="0"/>
          <c:spPr>
            <a:noFill/>
            <a:ln>
              <a:noFill/>
            </a:ln>
            <a:effectLst/>
          </c:spPr>
          <c:txPr>
            <a:bodyPr rot="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crossAx val="586151912"/>
        <c:crosses val="autoZero"/>
        <c:auto val="1"/>
        <c:lblAlgn val="ctr"/>
        <c:lblOffset val="100"/>
        <c:noMultiLvlLbl val="0"/>
      </c:catAx>
      <c:valAx>
        <c:axId val="58615191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r>
                  <a:rPr lang="en-US" sz="2400"/>
                  <a:t>Aggregate</a:t>
                </a:r>
                <a:r>
                  <a:rPr lang="en-US" sz="2400" baseline="0"/>
                  <a:t> popularity score</a:t>
                </a:r>
                <a:endParaRPr lang="en-US" sz="2400"/>
              </a:p>
            </c:rich>
          </c:tx>
          <c:overlay val="0"/>
          <c:spPr>
            <a:noFill/>
            <a:ln>
              <a:noFill/>
            </a:ln>
            <a:effectLst/>
          </c:spPr>
          <c:txPr>
            <a:bodyPr rot="-54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crossAx val="586151584"/>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[A CLEANED DATASET SHOWING THE TOP 5 CATEGORIES.xlsx]Sheet4!PivotTable3</c:name>
    <c:fmtId val="28"/>
  </c:pivotSource>
  <c:chart>
    <c:title>
      <c:tx>
        <c:rich>
          <a:bodyPr rot="0" spcFirstLastPara="1" vertOverflow="ellipsis" vert="horz" wrap="square" anchor="ctr" anchorCtr="1"/>
          <a:lstStyle/>
          <a:p>
            <a:pPr>
              <a:defRPr sz="3200" b="1" i="0" u="none" strike="noStrike" kern="1200" baseline="0">
                <a:solidFill>
                  <a:schemeClr val="tx2"/>
                </a:solidFill>
                <a:latin typeface="+mn-lt"/>
                <a:ea typeface="+mn-ea"/>
                <a:cs typeface="+mn-cs"/>
              </a:defRPr>
            </a:pPr>
            <a:r>
              <a:rPr lang="en-US" sz="3200"/>
              <a:t>The top 5 categories by aggregate popularity score</a:t>
            </a:r>
          </a:p>
        </c:rich>
      </c:tx>
      <c:layout>
        <c:manualLayout>
          <c:xMode val="edge"/>
          <c:yMode val="edge"/>
          <c:x val="0.14223085395575552"/>
          <c:y val="2.032520325203252E-2"/>
        </c:manualLayout>
      </c:layout>
      <c:overlay val="0"/>
      <c:spPr>
        <a:noFill/>
        <a:ln>
          <a:noFill/>
        </a:ln>
        <a:effectLst/>
      </c:spPr>
      <c:txPr>
        <a:bodyPr rot="0" spcFirstLastPara="1" vertOverflow="ellipsis" vert="horz" wrap="square" anchor="ctr" anchorCtr="1"/>
        <a:lstStyle/>
        <a:p>
          <a:pPr>
            <a:defRPr sz="3200" b="1" i="0" u="none" strike="noStrike" kern="1200" baseline="0">
              <a:solidFill>
                <a:schemeClr val="tx2"/>
              </a:solidFill>
              <a:latin typeface="+mn-lt"/>
              <a:ea typeface="+mn-ea"/>
              <a:cs typeface="+mn-cs"/>
            </a:defRPr>
          </a:pPr>
          <a:endParaRPr lang="en-US"/>
        </a:p>
      </c:txPr>
    </c:title>
    <c:autoTitleDeleted val="0"/>
    <c:pivotFmts>
      <c:pivotFmt>
        <c:idx val="0"/>
        <c:dLbl>
          <c:idx val="0"/>
          <c:dLblPos val="bestFit"/>
          <c:showLegendKey val="0"/>
          <c:showVal val="1"/>
          <c:showCatName val="0"/>
          <c:showSerName val="0"/>
          <c:showPercent val="0"/>
          <c:showBubbleSize val="0"/>
          <c:extLst>
            <c:ext xmlns:c15="http://schemas.microsoft.com/office/drawing/2012/chart" uri="{CE6537A1-D6FC-4f65-9D91-7224C49458BB}"/>
          </c:extLst>
        </c:dLbl>
      </c:pivotFmt>
      <c:pivotFmt>
        <c:idx val="1"/>
      </c:pivotFmt>
      <c:pivotFmt>
        <c:idx val="2"/>
      </c:pivotFmt>
      <c:pivotFmt>
        <c:idx val="3"/>
      </c:pivotFmt>
      <c:pivotFmt>
        <c:idx val="4"/>
      </c:pivotFmt>
      <c:pivotFmt>
        <c:idx val="5"/>
      </c:pivotFmt>
      <c:pivotFmt>
        <c:idx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marker>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12700">
              <a:solidFill>
                <a:schemeClr val="lt2"/>
              </a:solidFill>
              <a:round/>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2"/>
                  </a:solidFill>
                  <a:latin typeface="+mn-lt"/>
                  <a:ea typeface="+mn-ea"/>
                  <a:cs typeface="+mn-cs"/>
                </a:defRPr>
              </a:pPr>
              <a:endParaRPr lang="en-US"/>
            </a:p>
          </c:txPr>
          <c:dLblPos val="bestFit"/>
          <c:showLegendKey val="0"/>
          <c:showVal val="1"/>
          <c:showCatName val="0"/>
          <c:showSerName val="0"/>
          <c:showPercent val="0"/>
          <c:showBubbleSize val="0"/>
          <c:extLst>
            <c:ext xmlns:c15="http://schemas.microsoft.com/office/drawing/2012/chart" uri="{CE6537A1-D6FC-4f65-9D91-7224C49458BB}"/>
          </c:extLst>
        </c:dLbl>
      </c:pivotFmt>
      <c:pivotFmt>
        <c:idx val="7"/>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2"/>
                  </a:solidFill>
                  <a:latin typeface="+mn-lt"/>
                  <a:ea typeface="+mn-ea"/>
                  <a:cs typeface="+mn-cs"/>
                </a:defRPr>
              </a:pPr>
              <a:endParaRPr lang="en-US"/>
            </a:p>
          </c:txPr>
          <c:dLblPos val="bestFit"/>
          <c:showLegendKey val="0"/>
          <c:showVal val="1"/>
          <c:showCatName val="0"/>
          <c:showSerName val="0"/>
          <c:showPercent val="0"/>
          <c:showBubbleSize val="0"/>
          <c:extLst>
            <c:ext xmlns:c15="http://schemas.microsoft.com/office/drawing/2012/chart" uri="{CE6537A1-D6FC-4f65-9D91-7224C49458BB}"/>
          </c:extLst>
        </c:dLbl>
      </c:pivotFmt>
      <c:pivotFmt>
        <c:idx val="8"/>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pivotFmt>
      <c:pivotFmt>
        <c:idx val="9"/>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pivotFmt>
      <c:pivotFmt>
        <c:idx val="1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pivotFmt>
      <c:pivotFmt>
        <c:idx val="1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pivotFmt>
      <c:pivotFmt>
        <c:idx val="1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pivotFmt>
      <c:pivotFmt>
        <c:idx val="1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2"/>
                  </a:solidFill>
                  <a:latin typeface="+mn-lt"/>
                  <a:ea typeface="+mn-ea"/>
                  <a:cs typeface="+mn-cs"/>
                </a:defRPr>
              </a:pPr>
              <a:endParaRPr lang="en-US"/>
            </a:p>
          </c:txPr>
          <c:dLblPos val="bestFit"/>
          <c:showLegendKey val="0"/>
          <c:showVal val="1"/>
          <c:showCatName val="0"/>
          <c:showSerName val="0"/>
          <c:showPercent val="0"/>
          <c:showBubbleSize val="0"/>
          <c:extLst>
            <c:ext xmlns:c15="http://schemas.microsoft.com/office/drawing/2012/chart" uri="{CE6537A1-D6FC-4f65-9D91-7224C49458BB}"/>
          </c:extLst>
        </c:dLbl>
      </c:pivotFmt>
      <c:pivotFmt>
        <c:idx val="1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pivotFmt>
      <c:pivotFmt>
        <c:idx val="1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pivotFmt>
      <c:pivotFmt>
        <c:idx val="1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pivotFmt>
      <c:pivotFmt>
        <c:idx val="17"/>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pivotFmt>
      <c:pivotFmt>
        <c:idx val="18"/>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pivotFmt>
    </c:pivotFmts>
    <c:plotArea>
      <c:layout>
        <c:manualLayout>
          <c:layoutTarget val="inner"/>
          <c:xMode val="edge"/>
          <c:yMode val="edge"/>
          <c:x val="7.7360056555430573E-2"/>
          <c:y val="0.13539892879243753"/>
          <c:w val="0.53575594717327002"/>
          <c:h val="0.7563613371857929"/>
        </c:manualLayout>
      </c:layout>
      <c:pieChart>
        <c:varyColors val="1"/>
        <c:ser>
          <c:idx val="0"/>
          <c:order val="0"/>
          <c:tx>
            <c:strRef>
              <c:f>Sheet4!$B$3</c:f>
              <c:strCache>
                <c:ptCount val="1"/>
                <c:pt idx="0">
                  <c:v>Total</c:v>
                </c:pt>
              </c:strCache>
            </c:strRef>
          </c:tx>
          <c:dPt>
            <c:idx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extLst>
              <c:ext xmlns:c16="http://schemas.microsoft.com/office/drawing/2014/chart" uri="{C3380CC4-5D6E-409C-BE32-E72D297353CC}">
                <c16:uniqueId val="{00000001-8642-4C15-8745-136FCBD894F6}"/>
              </c:ext>
            </c:extLst>
          </c:dPt>
          <c:dPt>
            <c:idx val="1"/>
            <c:bubble3D val="0"/>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c:spPr>
            <c:extLst>
              <c:ext xmlns:c16="http://schemas.microsoft.com/office/drawing/2014/chart" uri="{C3380CC4-5D6E-409C-BE32-E72D297353CC}">
                <c16:uniqueId val="{00000003-8642-4C15-8745-136FCBD894F6}"/>
              </c:ext>
            </c:extLst>
          </c:dPt>
          <c:dPt>
            <c:idx val="2"/>
            <c:bubble3D val="0"/>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c:spPr>
            <c:extLst>
              <c:ext xmlns:c16="http://schemas.microsoft.com/office/drawing/2014/chart" uri="{C3380CC4-5D6E-409C-BE32-E72D297353CC}">
                <c16:uniqueId val="{00000005-8642-4C15-8745-136FCBD894F6}"/>
              </c:ext>
            </c:extLst>
          </c:dPt>
          <c:dPt>
            <c:idx val="3"/>
            <c:bubble3D val="0"/>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c:spPr>
            <c:extLst>
              <c:ext xmlns:c16="http://schemas.microsoft.com/office/drawing/2014/chart" uri="{C3380CC4-5D6E-409C-BE32-E72D297353CC}">
                <c16:uniqueId val="{00000007-8642-4C15-8745-136FCBD894F6}"/>
              </c:ext>
            </c:extLst>
          </c:dPt>
          <c:dPt>
            <c:idx val="4"/>
            <c:bubble3D val="0"/>
            <c:spPr>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a:noFill/>
              </a:ln>
              <a:effectLst/>
            </c:spPr>
            <c:extLst>
              <c:ext xmlns:c16="http://schemas.microsoft.com/office/drawing/2014/chart" uri="{C3380CC4-5D6E-409C-BE32-E72D297353CC}">
                <c16:uniqueId val="{00000009-8642-4C15-8745-136FCBD894F6}"/>
              </c:ext>
            </c:extLst>
          </c:dPt>
          <c:dLbls>
            <c:spPr>
              <a:noFill/>
              <a:ln>
                <a:noFill/>
              </a:ln>
              <a:effectLst/>
            </c:spPr>
            <c:txPr>
              <a:bodyPr rot="0" spcFirstLastPara="1" vertOverflow="ellipsis" vert="horz" wrap="square" lIns="38100" tIns="19050" rIns="38100" bIns="19050" anchor="ctr" anchorCtr="1">
                <a:spAutoFit/>
              </a:bodyPr>
              <a:lstStyle/>
              <a:p>
                <a:pPr>
                  <a:defRPr sz="2400" b="0" i="0" u="none" strike="noStrike" kern="1200" baseline="0">
                    <a:solidFill>
                      <a:schemeClr val="tx2"/>
                    </a:solidFill>
                    <a:latin typeface="+mn-lt"/>
                    <a:ea typeface="+mn-ea"/>
                    <a:cs typeface="+mn-cs"/>
                  </a:defRPr>
                </a:pPr>
                <a:endParaRPr lang="en-US"/>
              </a:p>
            </c:txPr>
            <c:dLblPos val="bestFit"/>
            <c:showLegendKey val="0"/>
            <c:showVal val="1"/>
            <c:showCatName val="0"/>
            <c:showSerName val="0"/>
            <c:showPercent val="0"/>
            <c:showBubbleSize val="0"/>
            <c:showLeaderLines val="1"/>
            <c:leaderLines>
              <c:spPr>
                <a:ln w="9525">
                  <a:solidFill>
                    <a:schemeClr val="tx2">
                      <a:lumMod val="35000"/>
                      <a:lumOff val="65000"/>
                    </a:schemeClr>
                  </a:solidFill>
                </a:ln>
                <a:effectLst/>
              </c:spPr>
            </c:leaderLines>
            <c:extLst>
              <c:ext xmlns:c15="http://schemas.microsoft.com/office/drawing/2012/chart" uri="{CE6537A1-D6FC-4f65-9D91-7224C49458BB}"/>
            </c:extLst>
          </c:dLbls>
          <c:cat>
            <c:strRef>
              <c:f>Sheet4!$A$4:$A$9</c:f>
              <c:strCache>
                <c:ptCount val="5"/>
                <c:pt idx="0">
                  <c:v>animals</c:v>
                </c:pt>
                <c:pt idx="1">
                  <c:v>science</c:v>
                </c:pt>
                <c:pt idx="2">
                  <c:v>healthy eating</c:v>
                </c:pt>
                <c:pt idx="3">
                  <c:v>technology</c:v>
                </c:pt>
                <c:pt idx="4">
                  <c:v>food</c:v>
                </c:pt>
              </c:strCache>
            </c:strRef>
          </c:cat>
          <c:val>
            <c:numRef>
              <c:f>Sheet4!$B$4:$B$9</c:f>
              <c:numCache>
                <c:formatCode>General</c:formatCode>
                <c:ptCount val="5"/>
                <c:pt idx="0">
                  <c:v>73271</c:v>
                </c:pt>
                <c:pt idx="1">
                  <c:v>70662</c:v>
                </c:pt>
                <c:pt idx="2">
                  <c:v>69339</c:v>
                </c:pt>
                <c:pt idx="3">
                  <c:v>67689</c:v>
                </c:pt>
                <c:pt idx="4">
                  <c:v>66626</c:v>
                </c:pt>
              </c:numCache>
            </c:numRef>
          </c:val>
          <c:extLst>
            <c:ext xmlns:c16="http://schemas.microsoft.com/office/drawing/2014/chart" uri="{C3380CC4-5D6E-409C-BE32-E72D297353CC}">
              <c16:uniqueId val="{0000000A-8642-4C15-8745-136FCBD894F6}"/>
            </c:ext>
          </c:extLst>
        </c:ser>
        <c:dLbls>
          <c:dLblPos val="bestFit"/>
          <c:showLegendKey val="0"/>
          <c:showVal val="1"/>
          <c:showCatName val="0"/>
          <c:showSerName val="0"/>
          <c:showPercent val="0"/>
          <c:showBubbleSize val="0"/>
          <c:showLeaderLines val="1"/>
        </c:dLbls>
        <c:firstSliceAng val="0"/>
      </c:pieChart>
      <c:spPr>
        <a:noFill/>
        <a:ln>
          <a:noFill/>
        </a:ln>
        <a:effectLst/>
      </c:spPr>
    </c:plotArea>
    <c:legend>
      <c:legendPos val="r"/>
      <c:overlay val="0"/>
      <c:spPr>
        <a:noFill/>
        <a:ln>
          <a:noFill/>
        </a:ln>
        <a:effectLst/>
      </c:spPr>
      <c:txPr>
        <a:bodyPr rot="0" spcFirstLastPara="1" vertOverflow="ellipsis" vert="horz" wrap="square" anchor="ctr" anchorCtr="1"/>
        <a:lstStyle/>
        <a:p>
          <a:pPr>
            <a:defRPr sz="3600" b="0" i="0" u="none" strike="noStrike" kern="1200" baseline="0">
              <a:solidFill>
                <a:schemeClr val="tx2"/>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[A CLEANED DATASET SHOWING THE TOP 5 CATEGORIES.xlsx]Sheet4!PivotTable3</c:name>
    <c:fmtId val="8"/>
  </c:pivotSource>
  <c:chart>
    <c:autoTitleDeleted val="1"/>
    <c:pivotFmts>
      <c:pivotFmt>
        <c:idx val="0"/>
        <c:spPr>
          <a:solidFill>
            <a:schemeClr val="accent1"/>
          </a:solidFill>
          <a:ln w="19050">
            <a:solidFill>
              <a:schemeClr val="lt1"/>
            </a:solidFill>
          </a:ln>
          <a:effectLst/>
        </c:spPr>
        <c:marker>
          <c:symbol val="none"/>
        </c:marker>
      </c:pivotFmt>
      <c:pivotFmt>
        <c:idx val="1"/>
        <c:spPr>
          <a:solidFill>
            <a:schemeClr val="accent1"/>
          </a:solidFill>
          <a:ln w="19050">
            <a:solidFill>
              <a:schemeClr val="lt1"/>
            </a:solidFill>
          </a:ln>
          <a:effectLst/>
        </c:spPr>
        <c:marker>
          <c:symbol val="none"/>
        </c:marker>
      </c:pivotFmt>
      <c:pivotFmt>
        <c:idx val="2"/>
        <c:spPr>
          <a:solidFill>
            <a:schemeClr val="accent1"/>
          </a:solidFill>
          <a:ln w="19050">
            <a:solidFill>
              <a:schemeClr val="lt1"/>
            </a:solidFill>
          </a:ln>
          <a:effectLst/>
        </c:spPr>
        <c:marker>
          <c:symbol val="none"/>
        </c:marker>
      </c:pivotFmt>
    </c:pivotFmts>
    <c:plotArea>
      <c:layout>
        <c:manualLayout>
          <c:layoutTarget val="inner"/>
          <c:xMode val="edge"/>
          <c:yMode val="edge"/>
          <c:x val="0.17252197912310249"/>
          <c:y val="0.15740072651089726"/>
          <c:w val="0.73240003909085827"/>
          <c:h val="0.57845909886264213"/>
        </c:manualLayout>
      </c:layout>
      <c:barChart>
        <c:barDir val="col"/>
        <c:grouping val="clustered"/>
        <c:varyColors val="0"/>
        <c:ser>
          <c:idx val="0"/>
          <c:order val="0"/>
          <c:tx>
            <c:strRef>
              <c:f>Sheet4!$B$3</c:f>
              <c:strCache>
                <c:ptCount val="1"/>
                <c:pt idx="0">
                  <c:v>Total</c:v>
                </c:pt>
              </c:strCache>
            </c:strRef>
          </c:tx>
          <c:spPr>
            <a:solidFill>
              <a:schemeClr val="accent1"/>
            </a:solidFill>
            <a:ln w="19050">
              <a:solidFill>
                <a:schemeClr val="lt1"/>
              </a:solidFill>
            </a:ln>
            <a:effectLst/>
          </c:spPr>
          <c:invertIfNegative val="0"/>
          <c:cat>
            <c:strRef>
              <c:f>Sheet4!$A$4:$A$9</c:f>
              <c:strCache>
                <c:ptCount val="5"/>
                <c:pt idx="0">
                  <c:v>animals</c:v>
                </c:pt>
                <c:pt idx="1">
                  <c:v>food</c:v>
                </c:pt>
                <c:pt idx="2">
                  <c:v>healthy eating</c:v>
                </c:pt>
                <c:pt idx="3">
                  <c:v>science</c:v>
                </c:pt>
                <c:pt idx="4">
                  <c:v>technology</c:v>
                </c:pt>
              </c:strCache>
            </c:strRef>
          </c:cat>
          <c:val>
            <c:numRef>
              <c:f>Sheet4!$B$4:$B$9</c:f>
              <c:numCache>
                <c:formatCode>General</c:formatCode>
                <c:ptCount val="5"/>
                <c:pt idx="0">
                  <c:v>73271</c:v>
                </c:pt>
                <c:pt idx="1">
                  <c:v>66626</c:v>
                </c:pt>
                <c:pt idx="2">
                  <c:v>69339</c:v>
                </c:pt>
                <c:pt idx="3">
                  <c:v>70662</c:v>
                </c:pt>
                <c:pt idx="4">
                  <c:v>67689</c:v>
                </c:pt>
              </c:numCache>
            </c:numRef>
          </c:val>
          <c:extLst>
            <c:ext xmlns:c16="http://schemas.microsoft.com/office/drawing/2014/chart" uri="{C3380CC4-5D6E-409C-BE32-E72D297353CC}">
              <c16:uniqueId val="{00000000-7E56-475D-8629-DFF075A8BDC3}"/>
            </c:ext>
          </c:extLst>
        </c:ser>
        <c:dLbls>
          <c:showLegendKey val="0"/>
          <c:showVal val="0"/>
          <c:showCatName val="0"/>
          <c:showSerName val="0"/>
          <c:showPercent val="0"/>
          <c:showBubbleSize val="0"/>
        </c:dLbls>
        <c:gapWidth val="150"/>
        <c:axId val="586151584"/>
        <c:axId val="586151912"/>
      </c:barChart>
      <c:catAx>
        <c:axId val="586151584"/>
        <c:scaling>
          <c:orientation val="minMax"/>
        </c:scaling>
        <c:delete val="1"/>
        <c:axPos val="b"/>
        <c:numFmt formatCode="General" sourceLinked="1"/>
        <c:majorTickMark val="out"/>
        <c:minorTickMark val="none"/>
        <c:tickLblPos val="nextTo"/>
        <c:crossAx val="586151912"/>
        <c:crosses val="autoZero"/>
        <c:auto val="1"/>
        <c:lblAlgn val="ctr"/>
        <c:lblOffset val="100"/>
        <c:noMultiLvlLbl val="0"/>
      </c:catAx>
      <c:valAx>
        <c:axId val="586151912"/>
        <c:scaling>
          <c:orientation val="minMax"/>
        </c:scaling>
        <c:delete val="1"/>
        <c:axPos val="l"/>
        <c:numFmt formatCode="General" sourceLinked="1"/>
        <c:majorTickMark val="out"/>
        <c:minorTickMark val="none"/>
        <c:tickLblPos val="nextTo"/>
        <c:crossAx val="586151584"/>
        <c:crosses val="autoZero"/>
        <c:crossBetween val="between"/>
      </c:valAx>
      <c:spPr>
        <a:noFill/>
        <a:ln w="25400">
          <a:noFill/>
        </a:ln>
        <a:effectLst/>
      </c:spPr>
    </c:plotArea>
    <c:plotVisOnly val="1"/>
    <c:dispBlanksAs val="gap"/>
    <c:showDLblsOverMax val="0"/>
  </c:chart>
  <c:spPr>
    <a:noFill/>
    <a:ln>
      <a:noFill/>
    </a:ln>
    <a:effectLst/>
  </c:spPr>
  <c:txPr>
    <a:bodyPr/>
    <a:lstStyle/>
    <a:p>
      <a:pPr>
        <a:defRPr sz="2800"/>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Visible val="1"/>
      </c14:pivotOptions>
    </c:ext>
    <c:ext xmlns:c16="http://schemas.microsoft.com/office/drawing/2014/chart" uri="{E28EC0CA-F0BB-4C9C-879D-F8772B89E7AC}">
      <c16:pivotOptions16>
        <c16:showExpandCollapseFieldButtons val="1"/>
      </c16:pivotOptions16>
    </c:ext>
  </c:extLst>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[A CLEANED DATASET SHOWING THE TOP 5 CATEGORIES.xlsx]Sheet6!PivotTable3</c:name>
    <c:fmtId val="26"/>
  </c:pivotSource>
  <c:chart>
    <c:title>
      <c:tx>
        <c:rich>
          <a:bodyPr rot="0" spcFirstLastPara="1" vertOverflow="ellipsis" vert="horz" wrap="square" anchor="ctr" anchorCtr="1"/>
          <a:lstStyle/>
          <a:p>
            <a:pPr>
              <a:defRPr sz="4000" b="0" i="0" u="none" strike="noStrike" kern="1200" spc="0" baseline="0">
                <a:solidFill>
                  <a:schemeClr val="tx1">
                    <a:lumMod val="65000"/>
                    <a:lumOff val="35000"/>
                  </a:schemeClr>
                </a:solidFill>
                <a:latin typeface="+mn-lt"/>
                <a:ea typeface="+mn-ea"/>
                <a:cs typeface="+mn-cs"/>
              </a:defRPr>
            </a:pPr>
            <a:r>
              <a:rPr lang="en-US" sz="4000" baseline="0" dirty="0" smtClean="0"/>
              <a:t>Number of posts by month</a:t>
            </a:r>
            <a:endParaRPr lang="en-US" sz="4000" dirty="0"/>
          </a:p>
        </c:rich>
      </c:tx>
      <c:overlay val="0"/>
      <c:spPr>
        <a:noFill/>
        <a:ln>
          <a:noFill/>
        </a:ln>
        <a:effectLst/>
      </c:spPr>
      <c:txPr>
        <a:bodyPr rot="0" spcFirstLastPara="1" vertOverflow="ellipsis" vert="horz" wrap="square" anchor="ctr" anchorCtr="1"/>
        <a:lstStyle/>
        <a:p>
          <a:pPr>
            <a:defRPr sz="40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pivotFmt>
      <c:pivotFmt>
        <c:idx val="1"/>
        <c:spPr>
          <a:solidFill>
            <a:schemeClr val="accent1"/>
          </a:solidFill>
          <a:ln>
            <a:noFill/>
          </a:ln>
          <a:effectLst/>
        </c:spPr>
        <c:marker>
          <c:symbol val="circle"/>
          <c:size val="5"/>
          <c:spPr>
            <a:solidFill>
              <a:schemeClr val="accent1"/>
            </a:solidFill>
            <a:ln w="9525">
              <a:solidFill>
                <a:schemeClr val="accent1"/>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bar"/>
        <c:grouping val="clustered"/>
        <c:varyColors val="0"/>
        <c:ser>
          <c:idx val="0"/>
          <c:order val="0"/>
          <c:tx>
            <c:strRef>
              <c:f>Sheet6!$B$3</c:f>
              <c:strCache>
                <c:ptCount val="1"/>
                <c:pt idx="0">
                  <c:v>Total</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24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Sheet6!$A$4:$A$16</c:f>
              <c:strCache>
                <c:ptCount val="12"/>
                <c:pt idx="0">
                  <c:v>December</c:v>
                </c:pt>
                <c:pt idx="1">
                  <c:v>November</c:v>
                </c:pt>
                <c:pt idx="2">
                  <c:v>October</c:v>
                </c:pt>
                <c:pt idx="3">
                  <c:v>September</c:v>
                </c:pt>
                <c:pt idx="4">
                  <c:v>August</c:v>
                </c:pt>
                <c:pt idx="5">
                  <c:v>July</c:v>
                </c:pt>
                <c:pt idx="6">
                  <c:v>June</c:v>
                </c:pt>
                <c:pt idx="7">
                  <c:v>May</c:v>
                </c:pt>
                <c:pt idx="8">
                  <c:v>April</c:v>
                </c:pt>
                <c:pt idx="9">
                  <c:v>March</c:v>
                </c:pt>
                <c:pt idx="10">
                  <c:v>February</c:v>
                </c:pt>
                <c:pt idx="11">
                  <c:v>January</c:v>
                </c:pt>
              </c:strCache>
            </c:strRef>
          </c:cat>
          <c:val>
            <c:numRef>
              <c:f>Sheet6!$B$4:$B$16</c:f>
              <c:numCache>
                <c:formatCode>General</c:formatCode>
                <c:ptCount val="12"/>
                <c:pt idx="0">
                  <c:v>2177</c:v>
                </c:pt>
                <c:pt idx="1">
                  <c:v>2109</c:v>
                </c:pt>
                <c:pt idx="2">
                  <c:v>2145</c:v>
                </c:pt>
                <c:pt idx="3">
                  <c:v>2101</c:v>
                </c:pt>
                <c:pt idx="4">
                  <c:v>2181</c:v>
                </c:pt>
                <c:pt idx="5">
                  <c:v>2165</c:v>
                </c:pt>
                <c:pt idx="6">
                  <c:v>2098</c:v>
                </c:pt>
                <c:pt idx="7">
                  <c:v>2217</c:v>
                </c:pt>
                <c:pt idx="8">
                  <c:v>2062</c:v>
                </c:pt>
                <c:pt idx="9">
                  <c:v>2093</c:v>
                </c:pt>
                <c:pt idx="10">
                  <c:v>1980</c:v>
                </c:pt>
                <c:pt idx="11">
                  <c:v>2218</c:v>
                </c:pt>
              </c:numCache>
            </c:numRef>
          </c:val>
          <c:extLst>
            <c:ext xmlns:c16="http://schemas.microsoft.com/office/drawing/2014/chart" uri="{C3380CC4-5D6E-409C-BE32-E72D297353CC}">
              <c16:uniqueId val="{00000000-9715-42CA-AC48-5B79A708F1BC}"/>
            </c:ext>
          </c:extLst>
        </c:ser>
        <c:dLbls>
          <c:dLblPos val="outEnd"/>
          <c:showLegendKey val="0"/>
          <c:showVal val="1"/>
          <c:showCatName val="0"/>
          <c:showSerName val="0"/>
          <c:showPercent val="0"/>
          <c:showBubbleSize val="0"/>
        </c:dLbls>
        <c:gapWidth val="182"/>
        <c:axId val="458385144"/>
        <c:axId val="458388096"/>
      </c:barChart>
      <c:catAx>
        <c:axId val="458385144"/>
        <c:scaling>
          <c:orientation val="minMax"/>
        </c:scaling>
        <c:delete val="0"/>
        <c:axPos val="l"/>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sz="2400" dirty="0" smtClean="0"/>
                  <a:t>Months</a:t>
                </a:r>
                <a:endParaRPr lang="en-US" sz="2400" dirty="0"/>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endParaRPr lang="en-US"/>
          </a:p>
        </c:txPr>
        <c:crossAx val="458388096"/>
        <c:crosses val="autoZero"/>
        <c:auto val="1"/>
        <c:lblAlgn val="ctr"/>
        <c:lblOffset val="100"/>
        <c:noMultiLvlLbl val="0"/>
      </c:catAx>
      <c:valAx>
        <c:axId val="458388096"/>
        <c:scaling>
          <c:orientation val="minMax"/>
        </c:scaling>
        <c:delete val="0"/>
        <c:axPos val="b"/>
        <c:title>
          <c:tx>
            <c:rich>
              <a:bodyPr rot="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r>
                  <a:rPr lang="en-US" sz="2400" dirty="0" smtClean="0"/>
                  <a:t>Number</a:t>
                </a:r>
                <a:r>
                  <a:rPr lang="en-US" sz="2400" baseline="0" dirty="0" smtClean="0"/>
                  <a:t> of posts</a:t>
                </a:r>
                <a:endParaRPr lang="en-US" sz="2400" dirty="0"/>
              </a:p>
            </c:rich>
          </c:tx>
          <c:overlay val="0"/>
          <c:spPr>
            <a:noFill/>
            <a:ln>
              <a:noFill/>
            </a:ln>
            <a:effectLst/>
          </c:spPr>
          <c:txPr>
            <a:bodyPr rot="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crossAx val="458385144"/>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5">
  <cs:axisTitle>
    <cs:lnRef idx="0"/>
    <cs:fillRef idx="0"/>
    <cs:effectRef idx="0"/>
    <cs:fontRef idx="minor">
      <a:schemeClr val="tx2"/>
    </cs:fontRef>
    <cs:defRPr sz="900"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900" kern="1200"/>
  </cs:chartArea>
  <cs:dataLabel>
    <cs:lnRef idx="0"/>
    <cs:fillRef idx="0"/>
    <cs:effectRef idx="0"/>
    <cs:fontRef idx="minor">
      <a:schemeClr val="tx2"/>
    </cs:fontRef>
    <cs:defRPr sz="900"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900"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900"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1600"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900"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900" kern="1200"/>
  </cs:valueAxis>
  <cs:wall>
    <cs:lnRef idx="0"/>
    <cs:fillRef idx="0"/>
    <cs:effectRef idx="0"/>
    <cs:fontRef idx="minor">
      <a:schemeClr val="tx2"/>
    </cs:fontRef>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20.04.2024</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20.04.2024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sz="1400" b="1" i="0" u="none" strike="noStrike" kern="1200" baseline="0" dirty="0" smtClean="0">
                <a:solidFill>
                  <a:schemeClr val="tx1"/>
                </a:solidFill>
                <a:latin typeface="+mn-lt"/>
                <a:ea typeface="+mn-ea"/>
                <a:cs typeface="+mn-cs"/>
              </a:rPr>
              <a:t>Hello and welcome, my name is Amanda Egega and today I will be presenting to you the results of the Data Analytics task</a:t>
            </a:r>
            <a:r>
              <a:rPr lang="en-US" sz="2000" b="0" i="0" u="none" strike="noStrike" kern="1200" baseline="0" dirty="0" smtClean="0">
                <a:solidFill>
                  <a:schemeClr val="tx1"/>
                </a:solidFill>
                <a:latin typeface="Arial Rounded MT Bold" panose="020F0704030504030204" pitchFamily="34" charset="0"/>
                <a:ea typeface="+mn-ea"/>
                <a:cs typeface="+mn-cs"/>
              </a:rPr>
              <a:t>.</a:t>
            </a:r>
            <a:endParaRPr lang="en-US" sz="2000" dirty="0">
              <a:latin typeface="Arial Rounded MT Bold" panose="020F0704030504030204" pitchFamily="34" charset="0"/>
            </a:endParaRP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a:t>
            </a:fld>
            <a:endParaRPr lang="cs-CZ"/>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20.04.2024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sz="1200" b="1" i="0" kern="1200" dirty="0" smtClean="0">
                <a:solidFill>
                  <a:schemeClr val="tx1"/>
                </a:solidFill>
                <a:effectLst/>
                <a:latin typeface="+mn-lt"/>
                <a:ea typeface="+mn-ea"/>
                <a:cs typeface="+mn-cs"/>
              </a:rPr>
              <a:t>Interesting Spikes in Posting:</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It seems there are distinct periods where Social Buzz sees an</a:t>
            </a:r>
            <a:r>
              <a:rPr lang="en-US" sz="1200" b="0" i="0" kern="1200" baseline="0" dirty="0" smtClean="0">
                <a:solidFill>
                  <a:schemeClr val="tx1"/>
                </a:solidFill>
                <a:effectLst/>
                <a:latin typeface="+mn-lt"/>
                <a:ea typeface="+mn-ea"/>
                <a:cs typeface="+mn-cs"/>
              </a:rPr>
              <a:t> increase</a:t>
            </a:r>
            <a:r>
              <a:rPr lang="en-US" sz="1200" b="0" i="0" kern="1200" dirty="0" smtClean="0">
                <a:solidFill>
                  <a:schemeClr val="tx1"/>
                </a:solidFill>
                <a:effectLst/>
                <a:latin typeface="+mn-lt"/>
                <a:ea typeface="+mn-ea"/>
                <a:cs typeface="+mn-cs"/>
              </a:rPr>
              <a:t> in user activity:</a:t>
            </a:r>
          </a:p>
          <a:p>
            <a:r>
              <a:rPr lang="en-US" sz="1200" b="1" i="0" kern="1200" dirty="0" smtClean="0">
                <a:solidFill>
                  <a:schemeClr val="tx1"/>
                </a:solidFill>
                <a:effectLst/>
                <a:latin typeface="+mn-lt"/>
                <a:ea typeface="+mn-ea"/>
                <a:cs typeface="+mn-cs"/>
              </a:rPr>
              <a:t>January:</a:t>
            </a:r>
            <a:r>
              <a:rPr lang="en-US" sz="1200" b="0" i="0" kern="1200" dirty="0" smtClean="0">
                <a:solidFill>
                  <a:schemeClr val="tx1"/>
                </a:solidFill>
                <a:effectLst/>
                <a:latin typeface="+mn-lt"/>
                <a:ea typeface="+mn-ea"/>
                <a:cs typeface="+mn-cs"/>
              </a:rPr>
              <a:t> This could be due to people reconnecting after the holiday season and sharing New Year's resolutions or experiences.</a:t>
            </a:r>
          </a:p>
          <a:p>
            <a:endParaRPr lang="en-US" sz="1200" b="0"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May:</a:t>
            </a:r>
            <a:r>
              <a:rPr lang="en-US" sz="1200" b="0" i="0" kern="1200" dirty="0" smtClean="0">
                <a:solidFill>
                  <a:schemeClr val="tx1"/>
                </a:solidFill>
                <a:effectLst/>
                <a:latin typeface="+mn-lt"/>
                <a:ea typeface="+mn-ea"/>
                <a:cs typeface="+mn-cs"/>
              </a:rPr>
              <a:t> Perhaps this coincides with holidays or events like Mother's Day, graduations, or the start of summer in some regions, leading to increased social sharing.</a:t>
            </a:r>
          </a:p>
          <a:p>
            <a:endParaRPr lang="en-US" sz="1200" b="0"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December:</a:t>
            </a:r>
            <a:r>
              <a:rPr lang="en-US" sz="1200" b="0" i="0" kern="1200" dirty="0" smtClean="0">
                <a:solidFill>
                  <a:schemeClr val="tx1"/>
                </a:solidFill>
                <a:effectLst/>
                <a:latin typeface="+mn-lt"/>
                <a:ea typeface="+mn-ea"/>
                <a:cs typeface="+mn-cs"/>
              </a:rPr>
              <a:t> The holiday season is naturally a time for increased social interaction, with people sharing gift ideas, festivities, and celebrations.</a:t>
            </a:r>
          </a:p>
          <a:p>
            <a:endParaRPr lang="en-US" sz="1200" b="0"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Summer (July &amp; August):</a:t>
            </a:r>
            <a:r>
              <a:rPr lang="en-US" sz="1200" b="0" i="0" kern="1200" dirty="0" smtClean="0">
                <a:solidFill>
                  <a:schemeClr val="tx1"/>
                </a:solidFill>
                <a:effectLst/>
                <a:latin typeface="+mn-lt"/>
                <a:ea typeface="+mn-ea"/>
                <a:cs typeface="+mn-cs"/>
              </a:rPr>
              <a:t> This could be due to people having more free time during vacations, holidays, or warmer weather, leading to them spending more time online and sharing experiences.</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10</a:t>
            </a:fld>
            <a:endParaRPr lang="cs-CZ"/>
          </a:p>
        </p:txBody>
      </p:sp>
    </p:spTree>
    <p:extLst>
      <p:ext uri="{BB962C8B-B14F-4D97-AF65-F5344CB8AC3E}">
        <p14:creationId xmlns:p14="http://schemas.microsoft.com/office/powerpoint/2010/main" val="7847306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20.04.2024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sz="1200" b="1" i="0" kern="1200" dirty="0" smtClean="0">
                <a:solidFill>
                  <a:schemeClr val="tx1"/>
                </a:solidFill>
                <a:effectLst/>
                <a:latin typeface="+mn-lt"/>
                <a:ea typeface="+mn-ea"/>
                <a:cs typeface="+mn-cs"/>
              </a:rPr>
              <a:t>We dove into your data and found some cool stuff!</a:t>
            </a:r>
            <a:endParaRPr lang="en-US" sz="1200" b="0"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Top 5 Content Champs:</a:t>
            </a:r>
            <a:r>
              <a:rPr lang="en-US" sz="1200" b="0" i="0" kern="1200" dirty="0" smtClean="0">
                <a:solidFill>
                  <a:schemeClr val="tx1"/>
                </a:solidFill>
                <a:effectLst/>
                <a:latin typeface="+mn-lt"/>
                <a:ea typeface="+mn-ea"/>
                <a:cs typeface="+mn-cs"/>
              </a:rPr>
              <a:t> Animals took the crown, followed closely by science. Looks like users</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love seeing furry friends and fun facts on Social Buzz.</a:t>
            </a:r>
          </a:p>
          <a:p>
            <a:endParaRPr lang="en-US" sz="1200" b="0"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Foodie Focus:</a:t>
            </a:r>
            <a:r>
              <a:rPr lang="en-US" sz="1200" b="0" i="0" kern="1200" dirty="0" smtClean="0">
                <a:solidFill>
                  <a:schemeClr val="tx1"/>
                </a:solidFill>
                <a:effectLst/>
                <a:latin typeface="+mn-lt"/>
                <a:ea typeface="+mn-ea"/>
                <a:cs typeface="+mn-cs"/>
              </a:rPr>
              <a:t> Food is a big hit, with healthy eating ranking the highest. This might tell you who your users are (health-conscious people?) and open doors to keep them engaged. Imagine campaigns or partnerships around healthy recipes!</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Based on the analysis of top content categories, here are some key recommendations for you:</a:t>
            </a:r>
          </a:p>
          <a:p>
            <a:r>
              <a:rPr lang="en-US" sz="1200" b="1" i="0" kern="1200" dirty="0" smtClean="0">
                <a:solidFill>
                  <a:schemeClr val="tx1"/>
                </a:solidFill>
                <a:effectLst/>
                <a:latin typeface="+mn-lt"/>
                <a:ea typeface="+mn-ea"/>
                <a:cs typeface="+mn-cs"/>
              </a:rPr>
              <a:t>1. Content Strategy by Category:</a:t>
            </a:r>
            <a:endParaRPr lang="en-US"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en-US" sz="1200" b="1" i="0" kern="1200" dirty="0" smtClean="0">
                <a:solidFill>
                  <a:schemeClr val="tx1"/>
                </a:solidFill>
                <a:effectLst/>
                <a:latin typeface="+mn-lt"/>
                <a:ea typeface="+mn-ea"/>
                <a:cs typeface="+mn-cs"/>
              </a:rPr>
              <a:t>Animals &amp; Science:</a:t>
            </a:r>
            <a:r>
              <a:rPr lang="en-US" sz="1200" b="0" i="0" kern="1200" dirty="0" smtClean="0">
                <a:solidFill>
                  <a:schemeClr val="tx1"/>
                </a:solidFill>
                <a:effectLst/>
                <a:latin typeface="+mn-lt"/>
                <a:ea typeface="+mn-ea"/>
                <a:cs typeface="+mn-cs"/>
              </a:rPr>
              <a:t> Double down on factual and visually engaging content. Partner with animal shelters, science communicators, or educational institutions to create high-quality videos, infographics, or live streams.</a:t>
            </a:r>
          </a:p>
          <a:p>
            <a:pPr marL="171450" indent="-171450">
              <a:buFont typeface="Arial" panose="020B0604020202020204" pitchFamily="34" charset="0"/>
              <a:buChar char="•"/>
            </a:pPr>
            <a:r>
              <a:rPr lang="en-US" sz="1200" b="1" i="0" kern="1200" dirty="0" smtClean="0">
                <a:solidFill>
                  <a:schemeClr val="tx1"/>
                </a:solidFill>
                <a:effectLst/>
                <a:latin typeface="+mn-lt"/>
                <a:ea typeface="+mn-ea"/>
                <a:cs typeface="+mn-cs"/>
              </a:rPr>
              <a:t>Healthy Eating:</a:t>
            </a:r>
            <a:r>
              <a:rPr lang="en-US" sz="1200" b="0" i="0" kern="1200" dirty="0" smtClean="0">
                <a:solidFill>
                  <a:schemeClr val="tx1"/>
                </a:solidFill>
                <a:effectLst/>
                <a:latin typeface="+mn-lt"/>
                <a:ea typeface="+mn-ea"/>
                <a:cs typeface="+mn-cs"/>
              </a:rPr>
              <a:t> Embrace the health-conscious user base! Partner with healthy food bloggers or fitness influencers to develop recipes, workout tips, or healthy lifestyle challenges.</a:t>
            </a:r>
          </a:p>
          <a:p>
            <a:endParaRPr lang="en-US" sz="1200" b="0"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2. User Engagement &amp; Personalization:</a:t>
            </a:r>
            <a:endParaRPr lang="en-US"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en-US" sz="1200" b="1" i="0" kern="1200" dirty="0" smtClean="0">
                <a:solidFill>
                  <a:schemeClr val="tx1"/>
                </a:solidFill>
                <a:effectLst/>
                <a:latin typeface="+mn-lt"/>
                <a:ea typeface="+mn-ea"/>
                <a:cs typeface="+mn-cs"/>
              </a:rPr>
              <a:t>Leverage User Behavior:</a:t>
            </a:r>
            <a:r>
              <a:rPr lang="en-US" sz="1200" b="0" i="0" kern="1200" dirty="0" smtClean="0">
                <a:solidFill>
                  <a:schemeClr val="tx1"/>
                </a:solidFill>
                <a:effectLst/>
                <a:latin typeface="+mn-lt"/>
                <a:ea typeface="+mn-ea"/>
                <a:cs typeface="+mn-cs"/>
              </a:rPr>
              <a:t> Use data to personalize content recommendations for each user. Show users more of what they love (e.g., suggesting healthy recipes to users who engage with healthy eating content).</a:t>
            </a:r>
          </a:p>
          <a:p>
            <a:pPr marL="171450" indent="-171450">
              <a:buFont typeface="Arial" panose="020B0604020202020204" pitchFamily="34" charset="0"/>
              <a:buChar char="•"/>
            </a:pPr>
            <a:r>
              <a:rPr lang="en-US" sz="1200" b="1" i="0" kern="1200" dirty="0" smtClean="0">
                <a:solidFill>
                  <a:schemeClr val="tx1"/>
                </a:solidFill>
                <a:effectLst/>
                <a:latin typeface="+mn-lt"/>
                <a:ea typeface="+mn-ea"/>
                <a:cs typeface="+mn-cs"/>
              </a:rPr>
              <a:t>A/B Test &amp; Experiment:</a:t>
            </a:r>
            <a:r>
              <a:rPr lang="en-US" sz="1200" b="0" i="0" kern="1200" dirty="0" smtClean="0">
                <a:solidFill>
                  <a:schemeClr val="tx1"/>
                </a:solidFill>
                <a:effectLst/>
                <a:latin typeface="+mn-lt"/>
                <a:ea typeface="+mn-ea"/>
                <a:cs typeface="+mn-cs"/>
              </a:rPr>
              <a:t> Test different content formats (videos vs. images) and themes within categories to see what resonates most with users.</a:t>
            </a:r>
          </a:p>
          <a:p>
            <a:endParaRPr lang="en-US" sz="1200" b="0"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3. Grow Your Content Reach:</a:t>
            </a:r>
            <a:endParaRPr lang="en-US"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en-US" sz="1200" b="1" i="0" kern="1200" dirty="0" smtClean="0">
                <a:solidFill>
                  <a:schemeClr val="tx1"/>
                </a:solidFill>
                <a:effectLst/>
                <a:latin typeface="+mn-lt"/>
                <a:ea typeface="+mn-ea"/>
                <a:cs typeface="+mn-cs"/>
              </a:rPr>
              <a:t>Partner with Influencers:</a:t>
            </a:r>
            <a:r>
              <a:rPr lang="en-US" sz="1200" b="0" i="0" kern="1200" dirty="0" smtClean="0">
                <a:solidFill>
                  <a:schemeClr val="tx1"/>
                </a:solidFill>
                <a:effectLst/>
                <a:latin typeface="+mn-lt"/>
                <a:ea typeface="+mn-ea"/>
                <a:cs typeface="+mn-cs"/>
              </a:rPr>
              <a:t> Find influencers who align with your top categories and collaborate on sponsored content or challenges.</a:t>
            </a:r>
          </a:p>
          <a:p>
            <a:pPr marL="171450" indent="-171450">
              <a:buFont typeface="Arial" panose="020B0604020202020204" pitchFamily="34" charset="0"/>
              <a:buChar char="•"/>
            </a:pPr>
            <a:r>
              <a:rPr lang="en-US" sz="1200" b="1" i="0" kern="1200" dirty="0" smtClean="0">
                <a:solidFill>
                  <a:schemeClr val="tx1"/>
                </a:solidFill>
                <a:effectLst/>
                <a:latin typeface="+mn-lt"/>
                <a:ea typeface="+mn-ea"/>
                <a:cs typeface="+mn-cs"/>
              </a:rPr>
              <a:t>Run Targeted Campaigns:</a:t>
            </a:r>
            <a:r>
              <a:rPr lang="en-US" sz="1200" b="0" i="0" kern="1200" dirty="0" smtClean="0">
                <a:solidFill>
                  <a:schemeClr val="tx1"/>
                </a:solidFill>
                <a:effectLst/>
                <a:latin typeface="+mn-lt"/>
                <a:ea typeface="+mn-ea"/>
                <a:cs typeface="+mn-cs"/>
              </a:rPr>
              <a:t> Leverage Social Buzz's targeting features to promote content to specific user segments based on their interests (e.g., healthy eating content to users who engage with fitness content).</a:t>
            </a:r>
          </a:p>
          <a:p>
            <a:endParaRPr lang="en-US" sz="1200" b="0"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4. Embrace Real-time Data:</a:t>
            </a:r>
            <a:endParaRPr lang="en-US"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en-US" sz="1200" b="1" i="0" kern="1200" dirty="0" smtClean="0">
                <a:solidFill>
                  <a:schemeClr val="tx1"/>
                </a:solidFill>
                <a:effectLst/>
                <a:latin typeface="+mn-lt"/>
                <a:ea typeface="+mn-ea"/>
                <a:cs typeface="+mn-cs"/>
              </a:rPr>
              <a:t>Implement real-time analytics tools:</a:t>
            </a:r>
            <a:r>
              <a:rPr lang="en-US" sz="1200" b="0" i="0" kern="1200" dirty="0" smtClean="0">
                <a:solidFill>
                  <a:schemeClr val="tx1"/>
                </a:solidFill>
                <a:effectLst/>
                <a:latin typeface="+mn-lt"/>
                <a:ea typeface="+mn-ea"/>
                <a:cs typeface="+mn-cs"/>
              </a:rPr>
              <a:t> Gain continuous insights into user behavior and content performance.</a:t>
            </a:r>
          </a:p>
          <a:p>
            <a:pPr marL="171450" indent="-171450">
              <a:buFont typeface="Arial" panose="020B0604020202020204" pitchFamily="34" charset="0"/>
              <a:buChar char="•"/>
            </a:pPr>
            <a:r>
              <a:rPr lang="en-US" sz="1200" b="1" i="0" kern="1200" dirty="0" smtClean="0">
                <a:solidFill>
                  <a:schemeClr val="tx1"/>
                </a:solidFill>
                <a:effectLst/>
                <a:latin typeface="+mn-lt"/>
                <a:ea typeface="+mn-ea"/>
                <a:cs typeface="+mn-cs"/>
              </a:rPr>
              <a:t>Track key metrics:</a:t>
            </a:r>
            <a:r>
              <a:rPr lang="en-US" sz="1200" b="0" i="0" kern="1200" dirty="0" smtClean="0">
                <a:solidFill>
                  <a:schemeClr val="tx1"/>
                </a:solidFill>
                <a:effectLst/>
                <a:latin typeface="+mn-lt"/>
                <a:ea typeface="+mn-ea"/>
                <a:cs typeface="+mn-cs"/>
              </a:rPr>
              <a:t> Monitor user engagement, platform usage, and content performance to measure the success of your strategy.</a:t>
            </a:r>
          </a:p>
          <a:p>
            <a:endParaRPr lang="en-US" sz="1200" b="0" i="0" kern="1200" dirty="0" smtClean="0">
              <a:solidFill>
                <a:schemeClr val="tx1"/>
              </a:solidFill>
              <a:effectLst/>
              <a:latin typeface="+mn-lt"/>
              <a:ea typeface="+mn-ea"/>
              <a:cs typeface="+mn-cs"/>
            </a:endParaRP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11</a:t>
            </a:fld>
            <a:endParaRPr lang="cs-CZ"/>
          </a:p>
        </p:txBody>
      </p:sp>
    </p:spTree>
    <p:extLst>
      <p:ext uri="{BB962C8B-B14F-4D97-AF65-F5344CB8AC3E}">
        <p14:creationId xmlns:p14="http://schemas.microsoft.com/office/powerpoint/2010/main" val="24174306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20.04.2024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sz="1200" b="0" i="0" kern="1200" baseline="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We didn't just stop at the top 5. We can help you uncover these kinds of insights constantly, live across your entire platform. Imagine getting this info all the time, not just once!</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12</a:t>
            </a:fld>
            <a:endParaRPr lang="cs-CZ"/>
          </a:p>
        </p:txBody>
      </p:sp>
    </p:spTree>
    <p:extLst>
      <p:ext uri="{BB962C8B-B14F-4D97-AF65-F5344CB8AC3E}">
        <p14:creationId xmlns:p14="http://schemas.microsoft.com/office/powerpoint/2010/main" val="35727788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20.04.2024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sz="1200" b="0" i="0" u="none" strike="noStrike" kern="1200" baseline="0" dirty="0" smtClean="0">
                <a:solidFill>
                  <a:schemeClr val="tx1"/>
                </a:solidFill>
                <a:latin typeface="+mn-lt"/>
                <a:ea typeface="+mn-ea"/>
                <a:cs typeface="+mn-cs"/>
              </a:rPr>
              <a:t>Thank you very much for listening, please feel free to ask any questions that you may have!</a:t>
            </a:r>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13</a:t>
            </a:fld>
            <a:endParaRPr lang="cs-CZ"/>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20.04.2024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marL="228600" indent="-228600">
              <a:buAutoNum type="arabicPeriod"/>
            </a:pPr>
            <a:r>
              <a:rPr lang="en-US" sz="1200" b="1" i="0" kern="1200" baseline="0" dirty="0" smtClean="0">
                <a:solidFill>
                  <a:schemeClr val="tx1"/>
                </a:solidFill>
                <a:effectLst/>
                <a:latin typeface="+mn-lt"/>
                <a:ea typeface="+mn-ea"/>
                <a:cs typeface="+mn-cs"/>
              </a:rPr>
              <a:t>I will b</a:t>
            </a:r>
            <a:r>
              <a:rPr lang="en-US" sz="1200" b="1" i="0" kern="1200" dirty="0" smtClean="0">
                <a:solidFill>
                  <a:schemeClr val="tx1"/>
                </a:solidFill>
                <a:effectLst/>
                <a:latin typeface="+mn-lt"/>
                <a:ea typeface="+mn-ea"/>
                <a:cs typeface="+mn-cs"/>
              </a:rPr>
              <a:t>riefly explain the business problem we're solving and what we're trying to achieve.</a:t>
            </a:r>
          </a:p>
          <a:p>
            <a:pPr marL="228600" indent="-228600">
              <a:buAutoNum type="arabicPeriod"/>
            </a:pPr>
            <a:endParaRPr lang="en-US" sz="1200" b="1" i="0" kern="1200" dirty="0" smtClean="0">
              <a:solidFill>
                <a:schemeClr val="tx1"/>
              </a:solidFill>
              <a:effectLst/>
              <a:latin typeface="+mn-lt"/>
              <a:ea typeface="+mn-ea"/>
              <a:cs typeface="+mn-cs"/>
            </a:endParaRPr>
          </a:p>
          <a:p>
            <a:pPr marL="228600" indent="-228600">
              <a:buAutoNum type="arabicPeriod" startAt="2"/>
            </a:pPr>
            <a:r>
              <a:rPr lang="en-US" sz="1200" b="1" i="0" kern="1200" dirty="0" smtClean="0">
                <a:solidFill>
                  <a:schemeClr val="tx1"/>
                </a:solidFill>
                <a:effectLst/>
                <a:latin typeface="+mn-lt"/>
                <a:ea typeface="+mn-ea"/>
                <a:cs typeface="+mn-cs"/>
              </a:rPr>
              <a:t>I</a:t>
            </a:r>
            <a:r>
              <a:rPr lang="en-US" sz="1200" b="1" i="0" kern="1200" baseline="0" dirty="0" smtClean="0">
                <a:solidFill>
                  <a:schemeClr val="tx1"/>
                </a:solidFill>
                <a:effectLst/>
                <a:latin typeface="+mn-lt"/>
                <a:ea typeface="+mn-ea"/>
                <a:cs typeface="+mn-cs"/>
              </a:rPr>
              <a:t> will f</a:t>
            </a:r>
            <a:r>
              <a:rPr lang="en-US" sz="1200" b="1" i="0" kern="1200" dirty="0" smtClean="0">
                <a:solidFill>
                  <a:schemeClr val="tx1"/>
                </a:solidFill>
                <a:effectLst/>
                <a:latin typeface="+mn-lt"/>
                <a:ea typeface="+mn-ea"/>
                <a:cs typeface="+mn-cs"/>
              </a:rPr>
              <a:t>ocus on the specific problem our Data Analytics team has been tackling</a:t>
            </a:r>
            <a:r>
              <a:rPr lang="en-US" sz="1200" b="1" i="0" kern="1200" baseline="0" dirty="0" smtClean="0">
                <a:solidFill>
                  <a:schemeClr val="tx1"/>
                </a:solidFill>
                <a:effectLst/>
                <a:latin typeface="+mn-lt"/>
                <a:ea typeface="+mn-ea"/>
                <a:cs typeface="+mn-cs"/>
              </a:rPr>
              <a:t> and e</a:t>
            </a:r>
            <a:r>
              <a:rPr lang="en-US" sz="1200" b="1" i="0" kern="1200" dirty="0" smtClean="0">
                <a:solidFill>
                  <a:schemeClr val="tx1"/>
                </a:solidFill>
                <a:effectLst/>
                <a:latin typeface="+mn-lt"/>
                <a:ea typeface="+mn-ea"/>
                <a:cs typeface="+mn-cs"/>
              </a:rPr>
              <a:t>xplain why this problem is important.</a:t>
            </a:r>
          </a:p>
          <a:p>
            <a:pPr marL="0" indent="0">
              <a:buNone/>
            </a:pPr>
            <a:endParaRPr lang="en-US" sz="1200" b="1" i="0" kern="1200" dirty="0" smtClean="0">
              <a:solidFill>
                <a:schemeClr val="tx1"/>
              </a:solidFill>
              <a:effectLst/>
              <a:latin typeface="+mn-lt"/>
              <a:ea typeface="+mn-ea"/>
              <a:cs typeface="+mn-cs"/>
            </a:endParaRPr>
          </a:p>
          <a:p>
            <a:pPr marL="228600" indent="-228600">
              <a:buAutoNum type="arabicPeriod" startAt="3"/>
            </a:pPr>
            <a:r>
              <a:rPr lang="en-US" sz="1200" b="1" i="0" kern="1200" baseline="0" dirty="0" smtClean="0">
                <a:solidFill>
                  <a:schemeClr val="tx1"/>
                </a:solidFill>
                <a:effectLst/>
                <a:latin typeface="+mn-lt"/>
                <a:ea typeface="+mn-ea"/>
                <a:cs typeface="+mn-cs"/>
              </a:rPr>
              <a:t>I will </a:t>
            </a:r>
            <a:r>
              <a:rPr lang="en-US" sz="1200" b="1" i="0" kern="1200" dirty="0" smtClean="0">
                <a:solidFill>
                  <a:schemeClr val="tx1"/>
                </a:solidFill>
                <a:effectLst/>
                <a:latin typeface="+mn-lt"/>
                <a:ea typeface="+mn-ea"/>
                <a:cs typeface="+mn-cs"/>
              </a:rPr>
              <a:t>Introduce the team members who worked on this task.</a:t>
            </a:r>
          </a:p>
          <a:p>
            <a:pPr marL="0" indent="0">
              <a:buNone/>
            </a:pPr>
            <a:endParaRPr lang="en-US" sz="1200" b="1" i="0" kern="1200" dirty="0" smtClean="0">
              <a:solidFill>
                <a:schemeClr val="tx1"/>
              </a:solidFill>
              <a:effectLst/>
              <a:latin typeface="+mn-lt"/>
              <a:ea typeface="+mn-ea"/>
              <a:cs typeface="+mn-cs"/>
            </a:endParaRPr>
          </a:p>
          <a:p>
            <a:pPr marL="228600" indent="-228600">
              <a:buAutoNum type="arabicPeriod" startAt="4"/>
            </a:pPr>
            <a:r>
              <a:rPr lang="en-US" sz="1200" b="1" i="0" kern="1200" dirty="0" smtClean="0">
                <a:solidFill>
                  <a:schemeClr val="tx1"/>
                </a:solidFill>
                <a:effectLst/>
                <a:latin typeface="+mn-lt"/>
                <a:ea typeface="+mn-ea"/>
                <a:cs typeface="+mn-cs"/>
              </a:rPr>
              <a:t>I</a:t>
            </a:r>
            <a:r>
              <a:rPr lang="en-US" sz="1200" b="1" i="0" kern="1200" baseline="0" dirty="0" smtClean="0">
                <a:solidFill>
                  <a:schemeClr val="tx1"/>
                </a:solidFill>
                <a:effectLst/>
                <a:latin typeface="+mn-lt"/>
                <a:ea typeface="+mn-ea"/>
                <a:cs typeface="+mn-cs"/>
              </a:rPr>
              <a:t> will g</a:t>
            </a:r>
            <a:r>
              <a:rPr lang="en-US" sz="1200" b="1" i="0" kern="1200" dirty="0" smtClean="0">
                <a:solidFill>
                  <a:schemeClr val="tx1"/>
                </a:solidFill>
                <a:effectLst/>
                <a:latin typeface="+mn-lt"/>
                <a:ea typeface="+mn-ea"/>
                <a:cs typeface="+mn-cs"/>
              </a:rPr>
              <a:t>ive a high-level overview of the process we followed to solve the problem.</a:t>
            </a:r>
          </a:p>
          <a:p>
            <a:pPr marL="0" indent="0">
              <a:buNone/>
            </a:pPr>
            <a:endParaRPr lang="en-US" sz="1200" b="1" i="0" kern="1200" dirty="0" smtClean="0">
              <a:solidFill>
                <a:schemeClr val="tx1"/>
              </a:solidFill>
              <a:effectLst/>
              <a:latin typeface="+mn-lt"/>
              <a:ea typeface="+mn-ea"/>
              <a:cs typeface="+mn-cs"/>
            </a:endParaRPr>
          </a:p>
          <a:p>
            <a:pPr marL="228600" indent="-228600">
              <a:buAutoNum type="arabicPeriod" startAt="5"/>
            </a:pPr>
            <a:r>
              <a:rPr lang="en-US" sz="1200" b="1" i="0" kern="1200" baseline="0" dirty="0" smtClean="0">
                <a:solidFill>
                  <a:schemeClr val="tx1"/>
                </a:solidFill>
                <a:effectLst/>
                <a:latin typeface="+mn-lt"/>
                <a:ea typeface="+mn-ea"/>
                <a:cs typeface="+mn-cs"/>
              </a:rPr>
              <a:t>I will p</a:t>
            </a:r>
            <a:r>
              <a:rPr lang="en-US" sz="1200" b="1" i="0" kern="1200" dirty="0" smtClean="0">
                <a:solidFill>
                  <a:schemeClr val="tx1"/>
                </a:solidFill>
                <a:effectLst/>
                <a:latin typeface="+mn-lt"/>
                <a:ea typeface="+mn-ea"/>
                <a:cs typeface="+mn-cs"/>
              </a:rPr>
              <a:t>resent the most important results of our analysis, using clear explanations and visuals.</a:t>
            </a:r>
          </a:p>
          <a:p>
            <a:pPr marL="0" indent="0">
              <a:buNone/>
            </a:pPr>
            <a:endParaRPr lang="en-US" sz="1200" b="1"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6.  </a:t>
            </a:r>
            <a:r>
              <a:rPr lang="en-US" sz="1200" b="1" i="0" kern="1200" baseline="0" dirty="0" smtClean="0">
                <a:solidFill>
                  <a:schemeClr val="tx1"/>
                </a:solidFill>
                <a:effectLst/>
                <a:latin typeface="+mn-lt"/>
                <a:ea typeface="+mn-ea"/>
                <a:cs typeface="+mn-cs"/>
              </a:rPr>
              <a:t> I will b</a:t>
            </a:r>
            <a:r>
              <a:rPr lang="en-US" sz="1200" b="1" i="0" kern="1200" dirty="0" smtClean="0">
                <a:solidFill>
                  <a:schemeClr val="tx1"/>
                </a:solidFill>
                <a:effectLst/>
                <a:latin typeface="+mn-lt"/>
                <a:ea typeface="+mn-ea"/>
                <a:cs typeface="+mn-cs"/>
              </a:rPr>
              <a:t>riefly summarize the key points</a:t>
            </a:r>
            <a:r>
              <a:rPr lang="en-US" sz="1200" b="1" i="0" kern="1200" baseline="0" dirty="0" smtClean="0">
                <a:solidFill>
                  <a:schemeClr val="tx1"/>
                </a:solidFill>
                <a:effectLst/>
                <a:latin typeface="+mn-lt"/>
                <a:ea typeface="+mn-ea"/>
                <a:cs typeface="+mn-cs"/>
              </a:rPr>
              <a:t> and o</a:t>
            </a:r>
            <a:r>
              <a:rPr lang="en-US" sz="1200" b="1" i="0" kern="1200" dirty="0" smtClean="0">
                <a:solidFill>
                  <a:schemeClr val="tx1"/>
                </a:solidFill>
                <a:effectLst/>
                <a:latin typeface="+mn-lt"/>
                <a:ea typeface="+mn-ea"/>
                <a:cs typeface="+mn-cs"/>
              </a:rPr>
              <a:t>pen the floor for questions.</a:t>
            </a:r>
          </a:p>
          <a:p>
            <a:pPr lvl="0"/>
            <a:endParaRPr lang="en-US" b="1"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2</a:t>
            </a:fld>
            <a:endParaRPr lang="cs-CZ"/>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20.04.2024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sz="1200" b="1" i="0" kern="1200" dirty="0" smtClean="0">
                <a:solidFill>
                  <a:schemeClr val="tx1"/>
                </a:solidFill>
                <a:effectLst/>
                <a:latin typeface="+mn-lt"/>
                <a:ea typeface="+mn-ea"/>
                <a:cs typeface="+mn-cs"/>
              </a:rPr>
              <a:t>Great to be here today! Let's talk about our work together.</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For the past 3 months, Accenture has been partnering with Social Buzz on a special project to tackle some of your biggest challenges.</a:t>
            </a:r>
          </a:p>
          <a:p>
            <a:r>
              <a:rPr lang="en-US" sz="1200" b="0" i="0" kern="1200" dirty="0" smtClean="0">
                <a:solidFill>
                  <a:schemeClr val="tx1"/>
                </a:solidFill>
                <a:effectLst/>
                <a:latin typeface="+mn-lt"/>
                <a:ea typeface="+mn-ea"/>
                <a:cs typeface="+mn-cs"/>
              </a:rPr>
              <a:t>Social Buzz has grown tremendously and become a global leader! We're here to help you manage this success and keep moving forward.</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Here's what we'll be focusing on:</a:t>
            </a:r>
          </a:p>
          <a:p>
            <a:r>
              <a:rPr lang="en-US" sz="1200" b="1" i="0" kern="1200" dirty="0" smtClean="0">
                <a:solidFill>
                  <a:schemeClr val="tx1"/>
                </a:solidFill>
                <a:effectLst/>
                <a:latin typeface="+mn-lt"/>
                <a:ea typeface="+mn-ea"/>
                <a:cs typeface="+mn-cs"/>
              </a:rPr>
              <a:t>Big Data Audit:</a:t>
            </a:r>
            <a:r>
              <a:rPr lang="en-US" sz="1200" b="0" i="0" kern="1200" dirty="0" smtClean="0">
                <a:solidFill>
                  <a:schemeClr val="tx1"/>
                </a:solidFill>
                <a:effectLst/>
                <a:latin typeface="+mn-lt"/>
                <a:ea typeface="+mn-ea"/>
                <a:cs typeface="+mn-cs"/>
              </a:rPr>
              <a:t> We'll review your current practices and share industry best practices to optimize your data handling.</a:t>
            </a:r>
          </a:p>
          <a:p>
            <a:endParaRPr lang="en-US" sz="1200" b="0"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IPO Guidance:</a:t>
            </a:r>
            <a:r>
              <a:rPr lang="en-US" sz="1200" b="0" i="0" kern="1200" dirty="0" smtClean="0">
                <a:solidFill>
                  <a:schemeClr val="tx1"/>
                </a:solidFill>
                <a:effectLst/>
                <a:latin typeface="+mn-lt"/>
                <a:ea typeface="+mn-ea"/>
                <a:cs typeface="+mn-cs"/>
              </a:rPr>
              <a:t> Our team's expertise will help you navigate a successful Initial Public Offering (IPO).</a:t>
            </a:r>
          </a:p>
          <a:p>
            <a:endParaRPr lang="en-US" sz="1200" b="0"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Content Insights:</a:t>
            </a:r>
            <a:r>
              <a:rPr lang="en-US" sz="1200" b="0" i="0" kern="1200" dirty="0" smtClean="0">
                <a:solidFill>
                  <a:schemeClr val="tx1"/>
                </a:solidFill>
                <a:effectLst/>
                <a:latin typeface="+mn-lt"/>
                <a:ea typeface="+mn-ea"/>
                <a:cs typeface="+mn-cs"/>
              </a:rPr>
              <a:t> We analyzed your data to uncover valuable insights about your top 5 content categories.</a:t>
            </a:r>
          </a:p>
          <a:p>
            <a:r>
              <a:rPr lang="en-US" sz="1200" b="0" i="0" kern="1200" dirty="0" smtClean="0">
                <a:solidFill>
                  <a:schemeClr val="tx1"/>
                </a:solidFill>
                <a:effectLst/>
                <a:latin typeface="+mn-lt"/>
                <a:ea typeface="+mn-ea"/>
                <a:cs typeface="+mn-cs"/>
              </a:rPr>
              <a:t>We're excited to share our findings and help Social Buzz reach even greater heights!</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3</a:t>
            </a:fld>
            <a:endParaRPr lang="cs-CZ"/>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20.04.2024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sz="1200" b="0" i="0" kern="1200" dirty="0" smtClean="0">
                <a:solidFill>
                  <a:schemeClr val="tx1"/>
                </a:solidFill>
                <a:effectLst/>
                <a:latin typeface="+mn-lt"/>
                <a:ea typeface="+mn-ea"/>
                <a:cs typeface="+mn-cs"/>
              </a:rPr>
              <a:t>Our data team has been diving deep into Social Buzz's biggest asset: </a:t>
            </a:r>
            <a:r>
              <a:rPr lang="en-US" sz="1200" b="1" i="0" kern="1200" dirty="0" smtClean="0">
                <a:solidFill>
                  <a:schemeClr val="tx1"/>
                </a:solidFill>
                <a:effectLst/>
                <a:latin typeface="+mn-lt"/>
                <a:ea typeface="+mn-ea"/>
                <a:cs typeface="+mn-cs"/>
              </a:rPr>
              <a:t>content</a:t>
            </a:r>
            <a:r>
              <a:rPr lang="en-US" sz="1200" b="0" i="0" kern="1200" dirty="0" smtClean="0">
                <a:solidFill>
                  <a:schemeClr val="tx1"/>
                </a:solidFill>
                <a:effectLst/>
                <a:latin typeface="+mn-lt"/>
                <a:ea typeface="+mn-ea"/>
                <a:cs typeface="+mn-cs"/>
              </a:rPr>
              <a:t>.</a:t>
            </a:r>
          </a:p>
          <a:p>
            <a:endParaRPr lang="en-US" sz="1200" b="0"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Here's the challenge:</a:t>
            </a:r>
            <a:r>
              <a:rPr lang="en-US" sz="1200" b="0" i="0" kern="1200" dirty="0" smtClean="0">
                <a:solidFill>
                  <a:schemeClr val="tx1"/>
                </a:solidFill>
                <a:effectLst/>
                <a:latin typeface="+mn-lt"/>
                <a:ea typeface="+mn-ea"/>
                <a:cs typeface="+mn-cs"/>
              </a:rPr>
              <a:t> Your platform sees a whopping </a:t>
            </a:r>
            <a:r>
              <a:rPr lang="en-US" sz="1200" b="1" i="0" kern="1200" dirty="0" smtClean="0">
                <a:solidFill>
                  <a:schemeClr val="tx1"/>
                </a:solidFill>
                <a:effectLst/>
                <a:latin typeface="+mn-lt"/>
                <a:ea typeface="+mn-ea"/>
                <a:cs typeface="+mn-cs"/>
              </a:rPr>
              <a:t>100,000 posts daily</a:t>
            </a:r>
            <a:r>
              <a:rPr lang="en-US" sz="1200" b="0" i="0" kern="1200" dirty="0" smtClean="0">
                <a:solidFill>
                  <a:schemeClr val="tx1"/>
                </a:solidFill>
                <a:effectLst/>
                <a:latin typeface="+mn-lt"/>
                <a:ea typeface="+mn-ea"/>
                <a:cs typeface="+mn-cs"/>
              </a:rPr>
              <a:t>, translating to a massive </a:t>
            </a:r>
            <a:r>
              <a:rPr lang="en-US" sz="1200" b="1" i="0" kern="1200" dirty="0" smtClean="0">
                <a:solidFill>
                  <a:schemeClr val="tx1"/>
                </a:solidFill>
                <a:effectLst/>
                <a:latin typeface="+mn-lt"/>
                <a:ea typeface="+mn-ea"/>
                <a:cs typeface="+mn-cs"/>
              </a:rPr>
              <a:t>36.5 million posts a year</a:t>
            </a:r>
            <a:r>
              <a:rPr lang="en-US" sz="1200" b="0" i="0" kern="1200" dirty="0" smtClean="0">
                <a:solidFill>
                  <a:schemeClr val="tx1"/>
                </a:solidFill>
                <a:effectLst/>
                <a:latin typeface="+mn-lt"/>
                <a:ea typeface="+mn-ea"/>
                <a:cs typeface="+mn-cs"/>
              </a:rPr>
              <a:t>. And guess what? It's all unstructured data, making it a complex puzzle to solve.</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Think about giants like YouTube, Facebook, and Netflix. They thrive on content, but just having a lot isn't enough. </a:t>
            </a:r>
            <a:r>
              <a:rPr lang="en-US" sz="1200" b="1" i="0" kern="1200" dirty="0" smtClean="0">
                <a:solidFill>
                  <a:schemeClr val="tx1"/>
                </a:solidFill>
                <a:effectLst/>
                <a:latin typeface="+mn-lt"/>
                <a:ea typeface="+mn-ea"/>
                <a:cs typeface="+mn-cs"/>
              </a:rPr>
              <a:t>The key lies in understanding what your audience loves.</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That's where our data expertise comes in. We've been analyzing this mountain of content to uncover hidden gems – insights that will help you:</a:t>
            </a:r>
          </a:p>
          <a:p>
            <a:r>
              <a:rPr lang="en-US" sz="1200" b="1" i="0" kern="1200" dirty="0" smtClean="0">
                <a:solidFill>
                  <a:schemeClr val="tx1"/>
                </a:solidFill>
                <a:effectLst/>
                <a:latin typeface="+mn-lt"/>
                <a:ea typeface="+mn-ea"/>
                <a:cs typeface="+mn-cs"/>
              </a:rPr>
              <a:t>Know your audience better:</a:t>
            </a:r>
            <a:r>
              <a:rPr lang="en-US" sz="1200" b="0" i="0" kern="1200" dirty="0" smtClean="0">
                <a:solidFill>
                  <a:schemeClr val="tx1"/>
                </a:solidFill>
                <a:effectLst/>
                <a:latin typeface="+mn-lt"/>
                <a:ea typeface="+mn-ea"/>
                <a:cs typeface="+mn-cs"/>
              </a:rPr>
              <a:t> We'll show you what content resonates most, helping you tailor experiences for your users.</a:t>
            </a:r>
          </a:p>
          <a:p>
            <a:r>
              <a:rPr lang="en-US" sz="1200" b="1" i="0" kern="1200" dirty="0" smtClean="0">
                <a:solidFill>
                  <a:schemeClr val="tx1"/>
                </a:solidFill>
                <a:effectLst/>
                <a:latin typeface="+mn-lt"/>
                <a:ea typeface="+mn-ea"/>
                <a:cs typeface="+mn-cs"/>
              </a:rPr>
              <a:t>Personalize the experience:</a:t>
            </a:r>
            <a:r>
              <a:rPr lang="en-US" sz="1200" b="0" i="0" kern="1200" dirty="0" smtClean="0">
                <a:solidFill>
                  <a:schemeClr val="tx1"/>
                </a:solidFill>
                <a:effectLst/>
                <a:latin typeface="+mn-lt"/>
                <a:ea typeface="+mn-ea"/>
                <a:cs typeface="+mn-cs"/>
              </a:rPr>
              <a:t> Imagine suggesting content users will truly enjoy – that's the power of data!</a:t>
            </a:r>
          </a:p>
          <a:p>
            <a:r>
              <a:rPr lang="en-US" sz="1200" b="1" i="0" kern="1200" dirty="0" smtClean="0">
                <a:solidFill>
                  <a:schemeClr val="tx1"/>
                </a:solidFill>
                <a:effectLst/>
                <a:latin typeface="+mn-lt"/>
                <a:ea typeface="+mn-ea"/>
                <a:cs typeface="+mn-cs"/>
              </a:rPr>
              <a:t>Move from data to action:</a:t>
            </a:r>
            <a:r>
              <a:rPr lang="en-US" sz="1200" b="0" i="0" kern="1200" dirty="0" smtClean="0">
                <a:solidFill>
                  <a:schemeClr val="tx1"/>
                </a:solidFill>
                <a:effectLst/>
                <a:latin typeface="+mn-lt"/>
                <a:ea typeface="+mn-ea"/>
                <a:cs typeface="+mn-cs"/>
              </a:rPr>
              <a:t> We'll translate insights into actionable steps, helping you leverage content for maximum impact.</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Get ready to unlock the true potential of your content and create a platform that keeps users engaged and coming back for more!</a:t>
            </a:r>
          </a:p>
          <a:p>
            <a:pPr lvl="0"/>
            <a:endParaRPr lang="en-US" sz="1200"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4</a:t>
            </a:fld>
            <a:endParaRPr lang="cs-CZ"/>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20.04.2024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sz="1200" b="0" i="0" kern="1200" dirty="0" smtClean="0">
                <a:solidFill>
                  <a:schemeClr val="tx1"/>
                </a:solidFill>
                <a:effectLst/>
                <a:latin typeface="+mn-lt"/>
                <a:ea typeface="+mn-ea"/>
                <a:cs typeface="+mn-cs"/>
              </a:rPr>
              <a:t>We may have a massive data team at Accenture, but for this project, we assembled a squad of 3:</a:t>
            </a:r>
          </a:p>
          <a:p>
            <a:endParaRPr lang="en-US" sz="1200" b="0"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Andrew Fleming, Chief Technical Architect:</a:t>
            </a:r>
            <a:r>
              <a:rPr lang="en-US" sz="1200" b="0" i="0" kern="1200" dirty="0" smtClean="0">
                <a:solidFill>
                  <a:schemeClr val="tx1"/>
                </a:solidFill>
                <a:effectLst/>
                <a:latin typeface="+mn-lt"/>
                <a:ea typeface="+mn-ea"/>
                <a:cs typeface="+mn-cs"/>
              </a:rPr>
              <a:t> Andrew‘</a:t>
            </a:r>
            <a:r>
              <a:rPr lang="en-US" sz="1200" b="0" i="0" kern="1200" baseline="0" dirty="0" smtClean="0">
                <a:solidFill>
                  <a:schemeClr val="tx1"/>
                </a:solidFill>
                <a:effectLst/>
                <a:latin typeface="+mn-lt"/>
                <a:ea typeface="+mn-ea"/>
                <a:cs typeface="+mn-cs"/>
              </a:rPr>
              <a:t> is </a:t>
            </a:r>
            <a:r>
              <a:rPr lang="en-US" sz="1200" b="0" i="0" kern="1200" dirty="0" smtClean="0">
                <a:solidFill>
                  <a:schemeClr val="tx1"/>
                </a:solidFill>
                <a:effectLst/>
                <a:latin typeface="+mn-lt"/>
                <a:ea typeface="+mn-ea"/>
                <a:cs typeface="+mn-cs"/>
              </a:rPr>
              <a:t>like our data GPS, guiding the team towards top-notch analysis.</a:t>
            </a:r>
          </a:p>
          <a:p>
            <a:endParaRPr lang="en-US" sz="1200" b="0"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Marcus </a:t>
            </a:r>
            <a:r>
              <a:rPr lang="en-US" sz="1200" b="1" i="0" kern="1200" dirty="0" err="1" smtClean="0">
                <a:solidFill>
                  <a:schemeClr val="tx1"/>
                </a:solidFill>
                <a:effectLst/>
                <a:latin typeface="+mn-lt"/>
                <a:ea typeface="+mn-ea"/>
                <a:cs typeface="+mn-cs"/>
              </a:rPr>
              <a:t>Rompton</a:t>
            </a:r>
            <a:r>
              <a:rPr lang="en-US" sz="1200" b="1" i="0" kern="1200" dirty="0" smtClean="0">
                <a:solidFill>
                  <a:schemeClr val="tx1"/>
                </a:solidFill>
                <a:effectLst/>
                <a:latin typeface="+mn-lt"/>
                <a:ea typeface="+mn-ea"/>
                <a:cs typeface="+mn-cs"/>
              </a:rPr>
              <a:t>, Senior Data Engineer:</a:t>
            </a:r>
            <a:r>
              <a:rPr lang="en-US" sz="1200" b="0" i="0" kern="1200" dirty="0" smtClean="0">
                <a:solidFill>
                  <a:schemeClr val="tx1"/>
                </a:solidFill>
                <a:effectLst/>
                <a:latin typeface="+mn-lt"/>
                <a:ea typeface="+mn-ea"/>
                <a:cs typeface="+mn-cs"/>
              </a:rPr>
              <a:t> Marcus is a data problem-solving whiz, having tackled challenges for the world's biggest companies. He focused on building the data infrastructure for this project.</a:t>
            </a:r>
          </a:p>
          <a:p>
            <a:endParaRPr lang="en-US" sz="1200" b="0"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Amanda</a:t>
            </a:r>
            <a:r>
              <a:rPr lang="en-US" sz="1200" b="1" i="0" kern="1200" baseline="0" dirty="0" smtClean="0">
                <a:solidFill>
                  <a:schemeClr val="tx1"/>
                </a:solidFill>
                <a:effectLst/>
                <a:latin typeface="+mn-lt"/>
                <a:ea typeface="+mn-ea"/>
                <a:cs typeface="+mn-cs"/>
              </a:rPr>
              <a:t> Egega</a:t>
            </a:r>
            <a:r>
              <a:rPr lang="en-US" sz="1200" b="1" i="0" kern="1200" dirty="0" smtClean="0">
                <a:solidFill>
                  <a:schemeClr val="tx1"/>
                </a:solidFill>
                <a:effectLst/>
                <a:latin typeface="+mn-lt"/>
                <a:ea typeface="+mn-ea"/>
                <a:cs typeface="+mn-cs"/>
              </a:rPr>
              <a:t>, Data Analyst:</a:t>
            </a:r>
            <a:r>
              <a:rPr lang="en-US" sz="1200" b="0" i="0" kern="1200" dirty="0" smtClean="0">
                <a:solidFill>
                  <a:schemeClr val="tx1"/>
                </a:solidFill>
                <a:effectLst/>
                <a:latin typeface="+mn-lt"/>
                <a:ea typeface="+mn-ea"/>
                <a:cs typeface="+mn-cs"/>
              </a:rPr>
              <a:t> That's me! I took the raw data, combined Andrew's guidance with Marcus' engineering magic, and transformed it all into actionable insights that can fuel smart business decisions for Social Buzz.</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5</a:t>
            </a:fld>
            <a:endParaRPr lang="cs-CZ"/>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20.04.2024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sz="1200" b="1" i="0" kern="1200" dirty="0" smtClean="0">
                <a:solidFill>
                  <a:schemeClr val="tx1"/>
                </a:solidFill>
                <a:effectLst/>
                <a:latin typeface="+mn-lt"/>
                <a:ea typeface="+mn-ea"/>
                <a:cs typeface="+mn-cs"/>
              </a:rPr>
              <a:t>Cracking the Content Code: Our 5-Step Process</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To make sense of Social Buzz's massive content pile, we followed a clear plan:</a:t>
            </a:r>
          </a:p>
          <a:p>
            <a:endParaRPr lang="en-US" sz="1200" b="0"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Data Understanding:</a:t>
            </a:r>
            <a:r>
              <a:rPr lang="en-US" sz="1200" b="0" i="0" kern="1200" dirty="0" smtClean="0">
                <a:solidFill>
                  <a:schemeClr val="tx1"/>
                </a:solidFill>
                <a:effectLst/>
                <a:latin typeface="+mn-lt"/>
                <a:ea typeface="+mn-ea"/>
                <a:cs typeface="+mn-cs"/>
              </a:rPr>
              <a:t> We started by getting to know your data inside and out – understanding how it's structured and what it tells us about your business. </a:t>
            </a:r>
          </a:p>
          <a:p>
            <a:pPr marL="171450" indent="-171450">
              <a:buFont typeface="Arial" panose="020B0604020202020204" pitchFamily="34" charset="0"/>
              <a:buChar char="•"/>
            </a:pPr>
            <a:r>
              <a:rPr lang="en-US" sz="1200" b="0" i="0" kern="1200" dirty="0" smtClean="0">
                <a:solidFill>
                  <a:schemeClr val="tx1"/>
                </a:solidFill>
                <a:effectLst/>
                <a:latin typeface="+mn-lt"/>
                <a:ea typeface="+mn-ea"/>
                <a:cs typeface="+mn-cs"/>
              </a:rPr>
              <a:t>There are three</a:t>
            </a:r>
            <a:r>
              <a:rPr lang="en-US" sz="1200" b="0" i="0" kern="1200" baseline="0" dirty="0" smtClean="0">
                <a:solidFill>
                  <a:schemeClr val="tx1"/>
                </a:solidFill>
                <a:effectLst/>
                <a:latin typeface="+mn-lt"/>
                <a:ea typeface="+mn-ea"/>
                <a:cs typeface="+mn-cs"/>
              </a:rPr>
              <a:t> datasets (content, reaction type and reactions) that needs to be joined to conduct better analysis.</a:t>
            </a:r>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Data Cleaning:</a:t>
            </a:r>
            <a:r>
              <a:rPr lang="en-US" sz="1200" b="0" i="0" kern="1200" dirty="0" smtClean="0">
                <a:solidFill>
                  <a:schemeClr val="tx1"/>
                </a:solidFill>
                <a:effectLst/>
                <a:latin typeface="+mn-lt"/>
                <a:ea typeface="+mn-ea"/>
                <a:cs typeface="+mn-cs"/>
              </a:rPr>
              <a:t> Using</a:t>
            </a:r>
            <a:r>
              <a:rPr lang="en-US" sz="1200" b="0" i="0" kern="1200" baseline="0" dirty="0" smtClean="0">
                <a:solidFill>
                  <a:schemeClr val="tx1"/>
                </a:solidFill>
                <a:effectLst/>
                <a:latin typeface="+mn-lt"/>
                <a:ea typeface="+mn-ea"/>
                <a:cs typeface="+mn-cs"/>
              </a:rPr>
              <a:t> Microsoft Excel,</a:t>
            </a:r>
            <a:r>
              <a:rPr lang="en-US" sz="1200" b="0" i="0" kern="1200" dirty="0" smtClean="0">
                <a:solidFill>
                  <a:schemeClr val="tx1"/>
                </a:solidFill>
                <a:effectLst/>
                <a:latin typeface="+mn-lt"/>
                <a:ea typeface="+mn-ea"/>
                <a:cs typeface="+mn-cs"/>
              </a:rPr>
              <a:t> I</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cleaned and prepped the data, making sure it was sparkling clean and ready for analysis. </a:t>
            </a:r>
          </a:p>
          <a:p>
            <a:pPr marL="171450" indent="-171450">
              <a:buFont typeface="Arial" panose="020B0604020202020204" pitchFamily="34" charset="0"/>
              <a:buChar char="•"/>
            </a:pPr>
            <a:r>
              <a:rPr lang="en-US" sz="1200" b="0" i="0" kern="1200" dirty="0" smtClean="0">
                <a:solidFill>
                  <a:schemeClr val="tx1"/>
                </a:solidFill>
                <a:effectLst/>
                <a:latin typeface="+mn-lt"/>
                <a:ea typeface="+mn-ea"/>
                <a:cs typeface="+mn-cs"/>
              </a:rPr>
              <a:t>I started by checking if the</a:t>
            </a:r>
            <a:r>
              <a:rPr lang="en-US" sz="1200" b="0" i="0" kern="1200" baseline="0" dirty="0" smtClean="0">
                <a:solidFill>
                  <a:schemeClr val="tx1"/>
                </a:solidFill>
                <a:effectLst/>
                <a:latin typeface="+mn-lt"/>
                <a:ea typeface="+mn-ea"/>
                <a:cs typeface="+mn-cs"/>
              </a:rPr>
              <a:t> data types are accurate. I changed the date format to </a:t>
            </a:r>
            <a:r>
              <a:rPr lang="en-US" sz="1200" b="0" i="0" kern="1200" baseline="0" dirty="0" err="1" smtClean="0">
                <a:solidFill>
                  <a:schemeClr val="tx1"/>
                </a:solidFill>
                <a:effectLst/>
                <a:latin typeface="+mn-lt"/>
                <a:ea typeface="+mn-ea"/>
                <a:cs typeface="+mn-cs"/>
              </a:rPr>
              <a:t>datetime</a:t>
            </a:r>
            <a:r>
              <a:rPr lang="en-US" sz="1200" b="0" i="0" kern="1200" baseline="0" dirty="0" smtClean="0">
                <a:solidFill>
                  <a:schemeClr val="tx1"/>
                </a:solidFill>
                <a:effectLst/>
                <a:latin typeface="+mn-lt"/>
                <a:ea typeface="+mn-ea"/>
                <a:cs typeface="+mn-cs"/>
              </a:rPr>
              <a:t>.</a:t>
            </a:r>
            <a:endParaRPr lang="en-US"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smtClean="0">
                <a:solidFill>
                  <a:schemeClr val="tx1"/>
                </a:solidFill>
                <a:effectLst/>
                <a:latin typeface="+mn-lt"/>
                <a:ea typeface="+mn-ea"/>
                <a:cs typeface="+mn-cs"/>
              </a:rPr>
              <a:t>I checked</a:t>
            </a:r>
            <a:r>
              <a:rPr lang="en-US" sz="1200" b="0" i="0" kern="1200" baseline="0" dirty="0" smtClean="0">
                <a:solidFill>
                  <a:schemeClr val="tx1"/>
                </a:solidFill>
                <a:effectLst/>
                <a:latin typeface="+mn-lt"/>
                <a:ea typeface="+mn-ea"/>
                <a:cs typeface="+mn-cs"/>
              </a:rPr>
              <a:t> for missing values of each data by</a:t>
            </a:r>
            <a:r>
              <a:rPr lang="en-US" sz="1200" b="0" i="0" kern="1200" dirty="0" smtClean="0">
                <a:solidFill>
                  <a:schemeClr val="tx1"/>
                </a:solidFill>
                <a:effectLst/>
                <a:latin typeface="+mn-lt"/>
                <a:ea typeface="+mn-ea"/>
                <a:cs typeface="+mn-cs"/>
              </a:rPr>
              <a:t> filtering out blanks and deleting them.</a:t>
            </a:r>
          </a:p>
          <a:p>
            <a:pPr marL="171450" indent="-171450">
              <a:buFont typeface="Arial" panose="020B0604020202020204" pitchFamily="34" charset="0"/>
              <a:buChar char="•"/>
            </a:pPr>
            <a:r>
              <a:rPr lang="en-US" sz="1200" b="0" i="0" kern="1200" dirty="0" smtClean="0">
                <a:solidFill>
                  <a:schemeClr val="tx1"/>
                </a:solidFill>
                <a:effectLst/>
                <a:latin typeface="+mn-lt"/>
                <a:ea typeface="+mn-ea"/>
                <a:cs typeface="+mn-cs"/>
              </a:rPr>
              <a:t>I checked for duplicates. There were no duplicates values.</a:t>
            </a:r>
          </a:p>
          <a:p>
            <a:pPr marL="171450" indent="-171450">
              <a:buFont typeface="Arial" panose="020B0604020202020204" pitchFamily="34" charset="0"/>
              <a:buChar char="•"/>
            </a:pPr>
            <a:r>
              <a:rPr lang="en-US" sz="1200" b="0" i="0" kern="1200" dirty="0" smtClean="0">
                <a:solidFill>
                  <a:schemeClr val="tx1"/>
                </a:solidFill>
                <a:effectLst/>
                <a:latin typeface="+mn-lt"/>
                <a:ea typeface="+mn-ea"/>
                <a:cs typeface="+mn-cs"/>
              </a:rPr>
              <a:t>I removed</a:t>
            </a:r>
            <a:r>
              <a:rPr lang="en-US" sz="1200" b="0" i="0" kern="1200" baseline="0" dirty="0" smtClean="0">
                <a:solidFill>
                  <a:schemeClr val="tx1"/>
                </a:solidFill>
                <a:effectLst/>
                <a:latin typeface="+mn-lt"/>
                <a:ea typeface="+mn-ea"/>
                <a:cs typeface="+mn-cs"/>
              </a:rPr>
              <a:t> columns that were irrelevant to the analysis like URL and user ID </a:t>
            </a:r>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Data Modeling:</a:t>
            </a:r>
            <a:r>
              <a:rPr lang="en-US" sz="1200" b="0" i="0" kern="1200" dirty="0" smtClean="0">
                <a:solidFill>
                  <a:schemeClr val="tx1"/>
                </a:solidFill>
                <a:effectLst/>
                <a:latin typeface="+mn-lt"/>
                <a:ea typeface="+mn-ea"/>
                <a:cs typeface="+mn-cs"/>
              </a:rPr>
              <a:t> With the data squeaky clean, I transformed it into a format that could answer our specific questions about your top content categories.</a:t>
            </a:r>
          </a:p>
          <a:p>
            <a:pPr marL="171450" indent="-171450">
              <a:buFont typeface="Arial" panose="020B0604020202020204" pitchFamily="34" charset="0"/>
              <a:buChar char="•"/>
            </a:pPr>
            <a:r>
              <a:rPr lang="en-US" sz="1200" b="0" i="0" kern="1200" dirty="0" smtClean="0">
                <a:solidFill>
                  <a:schemeClr val="tx1"/>
                </a:solidFill>
                <a:effectLst/>
                <a:latin typeface="+mn-lt"/>
                <a:ea typeface="+mn-ea"/>
                <a:cs typeface="+mn-cs"/>
              </a:rPr>
              <a:t>Here, I joined</a:t>
            </a:r>
            <a:r>
              <a:rPr lang="en-US" sz="1200" b="0" i="0" kern="1200" baseline="0" dirty="0" smtClean="0">
                <a:solidFill>
                  <a:schemeClr val="tx1"/>
                </a:solidFill>
                <a:effectLst/>
                <a:latin typeface="+mn-lt"/>
                <a:ea typeface="+mn-ea"/>
                <a:cs typeface="+mn-cs"/>
              </a:rPr>
              <a:t> the three datasets using power query with content ID being the primary key.</a:t>
            </a:r>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Data</a:t>
            </a:r>
            <a:r>
              <a:rPr lang="en-US" sz="1200" b="1" i="0" kern="1200" baseline="0" dirty="0" smtClean="0">
                <a:solidFill>
                  <a:schemeClr val="tx1"/>
                </a:solidFill>
                <a:effectLst/>
                <a:latin typeface="+mn-lt"/>
                <a:ea typeface="+mn-ea"/>
                <a:cs typeface="+mn-cs"/>
              </a:rPr>
              <a:t> Analysis</a:t>
            </a:r>
            <a:r>
              <a:rPr lang="en-US" sz="1200" b="1" i="0" kern="1200" dirty="0" smtClean="0">
                <a:solidFill>
                  <a:schemeClr val="tx1"/>
                </a:solidFill>
                <a:effectLst/>
                <a:latin typeface="+mn-lt"/>
                <a:ea typeface="+mn-ea"/>
                <a:cs typeface="+mn-cs"/>
              </a:rPr>
              <a:t>:</a:t>
            </a:r>
            <a:r>
              <a:rPr lang="en-US" sz="1200" b="0" i="0" kern="1200" dirty="0" smtClean="0">
                <a:solidFill>
                  <a:schemeClr val="tx1"/>
                </a:solidFill>
                <a:effectLst/>
                <a:latin typeface="+mn-lt"/>
                <a:ea typeface="+mn-ea"/>
                <a:cs typeface="+mn-cs"/>
              </a:rPr>
              <a:t> Time to unleash the insights! We used our data analysis skills to uncover hidden gems within the data.</a:t>
            </a:r>
          </a:p>
          <a:p>
            <a:pPr marL="171450" indent="-171450">
              <a:buFont typeface="Arial" panose="020B0604020202020204" pitchFamily="34" charset="0"/>
              <a:buChar char="•"/>
            </a:pPr>
            <a:r>
              <a:rPr lang="en-US" sz="1200" b="0" i="0" kern="1200" dirty="0" smtClean="0">
                <a:solidFill>
                  <a:schemeClr val="tx1"/>
                </a:solidFill>
                <a:effectLst/>
                <a:latin typeface="+mn-lt"/>
                <a:ea typeface="+mn-ea"/>
                <a:cs typeface="+mn-cs"/>
              </a:rPr>
              <a:t>I used the SUMIF function to aggregate the</a:t>
            </a:r>
            <a:r>
              <a:rPr lang="en-US" sz="1200" b="0" i="0" kern="1200" baseline="0" dirty="0" smtClean="0">
                <a:solidFill>
                  <a:schemeClr val="tx1"/>
                </a:solidFill>
                <a:effectLst/>
                <a:latin typeface="+mn-lt"/>
                <a:ea typeface="+mn-ea"/>
                <a:cs typeface="+mn-cs"/>
              </a:rPr>
              <a:t> data by popularity score in order to get the top 5 categories.</a:t>
            </a:r>
          </a:p>
          <a:p>
            <a:pPr marL="171450" indent="-171450">
              <a:buFont typeface="Arial" panose="020B0604020202020204" pitchFamily="34" charset="0"/>
              <a:buChar char="•"/>
            </a:pPr>
            <a:r>
              <a:rPr lang="en-US" sz="1200" b="0" i="0" kern="1200" baseline="0" dirty="0" smtClean="0">
                <a:solidFill>
                  <a:schemeClr val="tx1"/>
                </a:solidFill>
                <a:effectLst/>
                <a:latin typeface="+mn-lt"/>
                <a:ea typeface="+mn-ea"/>
                <a:cs typeface="+mn-cs"/>
              </a:rPr>
              <a:t>I used the COUNTIF function to check how many reactions are associated to the animals category which is the highest ranking category</a:t>
            </a:r>
          </a:p>
          <a:p>
            <a:pPr marL="171450" indent="-171450">
              <a:buFont typeface="Arial" panose="020B0604020202020204" pitchFamily="34" charset="0"/>
              <a:buChar char="•"/>
            </a:pPr>
            <a:r>
              <a:rPr lang="en-US" sz="1200" b="0" i="0" kern="1200" baseline="0" dirty="0" smtClean="0">
                <a:solidFill>
                  <a:schemeClr val="tx1"/>
                </a:solidFill>
                <a:effectLst/>
                <a:latin typeface="+mn-lt"/>
                <a:ea typeface="+mn-ea"/>
                <a:cs typeface="+mn-cs"/>
              </a:rPr>
              <a:t>I also used the COUNTIF function to check the number of posts in each month </a:t>
            </a:r>
          </a:p>
          <a:p>
            <a:pPr marL="171450" indent="-171450">
              <a:buFont typeface="Arial" panose="020B0604020202020204" pitchFamily="34" charset="0"/>
              <a:buChar char="•"/>
            </a:pPr>
            <a:r>
              <a:rPr lang="en-US" sz="1200" b="0" i="0" kern="1200" baseline="0" dirty="0" smtClean="0">
                <a:solidFill>
                  <a:schemeClr val="tx1"/>
                </a:solidFill>
                <a:effectLst/>
                <a:latin typeface="+mn-lt"/>
                <a:ea typeface="+mn-ea"/>
                <a:cs typeface="+mn-cs"/>
              </a:rPr>
              <a:t>I created the Pivot table to summarize the data and charts to display the data </a:t>
            </a:r>
          </a:p>
          <a:p>
            <a:pPr marL="0" indent="0">
              <a:buFont typeface="Arial" panose="020B0604020202020204" pitchFamily="34" charset="0"/>
              <a:buNone/>
            </a:pPr>
            <a:endParaRPr lang="en-US" sz="1200" b="0"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Uncovering</a:t>
            </a:r>
            <a:r>
              <a:rPr lang="en-US" sz="1200" b="1" i="0" kern="1200" baseline="0" dirty="0" smtClean="0">
                <a:solidFill>
                  <a:schemeClr val="tx1"/>
                </a:solidFill>
                <a:effectLst/>
                <a:latin typeface="+mn-lt"/>
                <a:ea typeface="+mn-ea"/>
                <a:cs typeface="+mn-cs"/>
              </a:rPr>
              <a:t> Insights</a:t>
            </a:r>
            <a:r>
              <a:rPr lang="en-US" sz="1200" b="1" i="0" kern="1200" dirty="0" smtClean="0">
                <a:solidFill>
                  <a:schemeClr val="tx1"/>
                </a:solidFill>
                <a:effectLst/>
                <a:latin typeface="+mn-lt"/>
                <a:ea typeface="+mn-ea"/>
                <a:cs typeface="+mn-cs"/>
              </a:rPr>
              <a:t>:</a:t>
            </a:r>
            <a:r>
              <a:rPr lang="en-US" sz="1200" b="0" i="0" kern="1200" dirty="0" smtClean="0">
                <a:solidFill>
                  <a:schemeClr val="tx1"/>
                </a:solidFill>
                <a:effectLst/>
                <a:latin typeface="+mn-lt"/>
                <a:ea typeface="+mn-ea"/>
                <a:cs typeface="+mn-cs"/>
              </a:rPr>
              <a:t> Finally, we translated those insights into actionable recommendations to help you leverage your content for maximum impact.</a:t>
            </a:r>
          </a:p>
          <a:p>
            <a:pPr lvl="0"/>
            <a:r>
              <a:rPr lang="en-US" dirty="0" smtClean="0"/>
              <a:t>.</a:t>
            </a:r>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6</a:t>
            </a:fld>
            <a:endParaRPr lang="cs-CZ"/>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20.04.2024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sz="1200" b="1" i="0" kern="1200" dirty="0" smtClean="0">
                <a:solidFill>
                  <a:schemeClr val="tx1"/>
                </a:solidFill>
                <a:effectLst/>
                <a:latin typeface="+mn-lt"/>
                <a:ea typeface="+mn-ea"/>
                <a:cs typeface="+mn-cs"/>
              </a:rPr>
              <a:t>We Analyzed Your Mountains of Data, and Here's What We Found!</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After digging into your data, we discovered some fascinating trends:</a:t>
            </a:r>
          </a:p>
          <a:p>
            <a:r>
              <a:rPr lang="en-US" sz="1200" b="1" i="0" kern="1200" dirty="0" smtClean="0">
                <a:solidFill>
                  <a:schemeClr val="tx1"/>
                </a:solidFill>
                <a:effectLst/>
                <a:latin typeface="+mn-lt"/>
                <a:ea typeface="+mn-ea"/>
                <a:cs typeface="+mn-cs"/>
              </a:rPr>
              <a:t>16 Content Categories:</a:t>
            </a:r>
            <a:r>
              <a:rPr lang="en-US" sz="1200" b="0" i="0" kern="1200" dirty="0" smtClean="0">
                <a:solidFill>
                  <a:schemeClr val="tx1"/>
                </a:solidFill>
                <a:effectLst/>
                <a:latin typeface="+mn-lt"/>
                <a:ea typeface="+mn-ea"/>
                <a:cs typeface="+mn-cs"/>
              </a:rPr>
              <a:t> Your platform boasts a diverse range of content, with 16  unique categories like Food, Science, and Animals.</a:t>
            </a:r>
          </a:p>
          <a:p>
            <a:endParaRPr lang="en-US" sz="1200" b="0"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Animals</a:t>
            </a:r>
            <a:r>
              <a:rPr lang="en-US" sz="1200" b="1" i="0" kern="1200" baseline="0" dirty="0" smtClean="0">
                <a:solidFill>
                  <a:schemeClr val="tx1"/>
                </a:solidFill>
                <a:effectLst/>
                <a:latin typeface="+mn-lt"/>
                <a:ea typeface="+mn-ea"/>
                <a:cs typeface="+mn-cs"/>
              </a:rPr>
              <a:t> </a:t>
            </a:r>
            <a:r>
              <a:rPr lang="en-US" sz="1200" b="1" i="0" kern="1200" dirty="0" smtClean="0">
                <a:solidFill>
                  <a:schemeClr val="tx1"/>
                </a:solidFill>
                <a:effectLst/>
                <a:latin typeface="+mn-lt"/>
                <a:ea typeface="+mn-ea"/>
                <a:cs typeface="+mn-cs"/>
              </a:rPr>
              <a:t>:</a:t>
            </a:r>
            <a:r>
              <a:rPr lang="en-US" sz="1200" b="0" i="0" kern="1200" dirty="0" smtClean="0">
                <a:solidFill>
                  <a:schemeClr val="tx1"/>
                </a:solidFill>
                <a:effectLst/>
                <a:latin typeface="+mn-lt"/>
                <a:ea typeface="+mn-ea"/>
                <a:cs typeface="+mn-cs"/>
              </a:rPr>
              <a:t> Social Buzz users are animal lovers! The "Animals" category alone sparked a whopping 1,926 reactions!</a:t>
            </a:r>
          </a:p>
          <a:p>
            <a:endParaRPr lang="en-US" sz="1200" b="0"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January Rush:</a:t>
            </a:r>
            <a:r>
              <a:rPr lang="en-US" sz="1200" b="0" i="0" kern="1200" dirty="0" smtClean="0">
                <a:solidFill>
                  <a:schemeClr val="tx1"/>
                </a:solidFill>
                <a:effectLst/>
                <a:latin typeface="+mn-lt"/>
                <a:ea typeface="+mn-ea"/>
                <a:cs typeface="+mn-cs"/>
              </a:rPr>
              <a:t> People seem to be more social in January, with this month seeing the highest volume of posts. Perhaps it's a way to reconnect after the holidays?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7</a:t>
            </a:fld>
            <a:endParaRPr lang="cs-CZ"/>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20.04.2024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sz="1200" b="0" i="0" kern="1200" dirty="0" smtClean="0">
                <a:solidFill>
                  <a:schemeClr val="tx1"/>
                </a:solidFill>
                <a:effectLst/>
                <a:latin typeface="+mn-lt"/>
                <a:ea typeface="+mn-ea"/>
                <a:cs typeface="+mn-cs"/>
              </a:rPr>
              <a:t>We crunched the numbers and here are the </a:t>
            </a:r>
            <a:r>
              <a:rPr lang="en-US" sz="1200" b="1" i="0" kern="1200" dirty="0" smtClean="0">
                <a:solidFill>
                  <a:schemeClr val="tx1"/>
                </a:solidFill>
                <a:effectLst/>
                <a:latin typeface="+mn-lt"/>
                <a:ea typeface="+mn-ea"/>
                <a:cs typeface="+mn-cs"/>
              </a:rPr>
              <a:t>top 5 most popular categories</a:t>
            </a:r>
            <a:r>
              <a:rPr lang="en-US" sz="1200" b="0" i="0" kern="1200" dirty="0" smtClean="0">
                <a:solidFill>
                  <a:schemeClr val="tx1"/>
                </a:solidFill>
                <a:effectLst/>
                <a:latin typeface="+mn-lt"/>
                <a:ea typeface="+mn-ea"/>
                <a:cs typeface="+mn-cs"/>
              </a:rPr>
              <a:t> on Social Buzz, ranked by the</a:t>
            </a:r>
            <a:r>
              <a:rPr lang="en-US" sz="1200" b="0" i="0" kern="1200" baseline="0" dirty="0" smtClean="0">
                <a:solidFill>
                  <a:schemeClr val="tx1"/>
                </a:solidFill>
                <a:effectLst/>
                <a:latin typeface="+mn-lt"/>
                <a:ea typeface="+mn-ea"/>
                <a:cs typeface="+mn-cs"/>
              </a:rPr>
              <a:t> popularity score</a:t>
            </a:r>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Animals:</a:t>
            </a:r>
            <a:r>
              <a:rPr lang="en-US" sz="1200" b="0" i="0" kern="1200" dirty="0" smtClean="0">
                <a:solidFill>
                  <a:schemeClr val="tx1"/>
                </a:solidFill>
                <a:effectLst/>
                <a:latin typeface="+mn-lt"/>
                <a:ea typeface="+mn-ea"/>
                <a:cs typeface="+mn-cs"/>
              </a:rPr>
              <a:t> The clear winner! People love seeing cute cats, funny dogs, and all sorts of amazing creatures on Social Buzz</a:t>
            </a:r>
            <a:r>
              <a:rPr lang="en-US" sz="1200" b="0" i="0" kern="1200" baseline="0" dirty="0" smtClean="0">
                <a:solidFill>
                  <a:schemeClr val="tx1"/>
                </a:solidFill>
                <a:effectLst/>
                <a:latin typeface="+mn-lt"/>
                <a:ea typeface="+mn-ea"/>
                <a:cs typeface="+mn-cs"/>
              </a:rPr>
              <a:t> with a score of</a:t>
            </a:r>
            <a:r>
              <a:rPr lang="en-US" sz="1200" b="0" i="0" kern="1200" dirty="0" smtClean="0">
                <a:solidFill>
                  <a:schemeClr val="tx1"/>
                </a:solidFill>
                <a:effectLst/>
                <a:latin typeface="+mn-lt"/>
                <a:ea typeface="+mn-ea"/>
                <a:cs typeface="+mn-cs"/>
              </a:rPr>
              <a:t> 73271</a:t>
            </a:r>
          </a:p>
          <a:p>
            <a:endParaRPr lang="en-US" sz="1200" b="0"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Healthy Eating:</a:t>
            </a:r>
            <a:r>
              <a:rPr lang="en-US" sz="1200" b="0" i="0" kern="1200" dirty="0" smtClean="0">
                <a:solidFill>
                  <a:schemeClr val="tx1"/>
                </a:solidFill>
                <a:effectLst/>
                <a:latin typeface="+mn-lt"/>
                <a:ea typeface="+mn-ea"/>
                <a:cs typeface="+mn-cs"/>
              </a:rPr>
              <a:t> Looks like your users are a health-conscious bunch! Healthy recipes, fitness tips, and wellness content are a big hit. </a:t>
            </a:r>
          </a:p>
          <a:p>
            <a:endParaRPr lang="en-US" sz="1200" b="0"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Food:</a:t>
            </a:r>
            <a:r>
              <a:rPr lang="en-US" sz="1200" b="0" i="0" kern="1200" dirty="0" smtClean="0">
                <a:solidFill>
                  <a:schemeClr val="tx1"/>
                </a:solidFill>
                <a:effectLst/>
                <a:latin typeface="+mn-lt"/>
                <a:ea typeface="+mn-ea"/>
                <a:cs typeface="+mn-cs"/>
              </a:rPr>
              <a:t> Food is always a crowd-pleaser. From delicious dishes to mouthwatering desserts, food content keeps people engaged.</a:t>
            </a:r>
          </a:p>
          <a:p>
            <a:endParaRPr lang="en-US" sz="1200" b="0"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Science:</a:t>
            </a:r>
            <a:r>
              <a:rPr lang="en-US" sz="1200" b="0" i="0" kern="1200" dirty="0" smtClean="0">
                <a:solidFill>
                  <a:schemeClr val="tx1"/>
                </a:solidFill>
                <a:effectLst/>
                <a:latin typeface="+mn-lt"/>
                <a:ea typeface="+mn-ea"/>
                <a:cs typeface="+mn-cs"/>
              </a:rPr>
              <a:t> There's a thirst for knowledge on Social Buzz! Science content and interesting facts are a winning formula.</a:t>
            </a:r>
          </a:p>
          <a:p>
            <a:endParaRPr lang="en-US" sz="1200" b="0"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Technology:</a:t>
            </a:r>
            <a:r>
              <a:rPr lang="en-US" sz="1200" b="0" i="0" kern="1200" dirty="0" smtClean="0">
                <a:solidFill>
                  <a:schemeClr val="tx1"/>
                </a:solidFill>
                <a:effectLst/>
                <a:latin typeface="+mn-lt"/>
                <a:ea typeface="+mn-ea"/>
                <a:cs typeface="+mn-cs"/>
              </a:rPr>
              <a:t> People are curious about the latest tech trends and gadgets. Sharing tech news and reviews keeps users coming back for more.</a:t>
            </a:r>
          </a:p>
          <a:p>
            <a:endParaRPr lang="en-US" sz="1200" b="0"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Bonus Find:</a:t>
            </a:r>
            <a:r>
              <a:rPr lang="en-US" sz="1200" b="0" i="0" kern="1200" dirty="0" smtClean="0">
                <a:solidFill>
                  <a:schemeClr val="tx1"/>
                </a:solidFill>
                <a:effectLst/>
                <a:latin typeface="+mn-lt"/>
                <a:ea typeface="+mn-ea"/>
                <a:cs typeface="+mn-cs"/>
              </a:rPr>
              <a:t> We noticed a higher score for healthy eating compared to general food. This suggests your users might be particularly interested in healthy lifestyle content.</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8</a:t>
            </a:fld>
            <a:endParaRPr lang="cs-CZ"/>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20.04.2024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sz="1200" b="0" i="0" u="none" strike="noStrike" kern="1200" baseline="0" dirty="0" smtClean="0">
                <a:solidFill>
                  <a:schemeClr val="tx1"/>
                </a:solidFill>
                <a:latin typeface="+mn-lt"/>
                <a:ea typeface="+mn-ea"/>
                <a:cs typeface="+mn-cs"/>
              </a:rPr>
              <a:t>Additionally, you can see from this chart the % split of popularity between the top 5 categories. There is not much difference between the share of each category, however, the difference between the 1st most popular, animals and the 2nd most popular, science, is the largest gap equal to 1.1%.</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In business terms, this could suggest that the most popular category, animals, is tailing away from the rest of the categories and may continue to get more and more popular. To avoid an issue where 1 content category consumes the entire platform, it will be important for you to ensure that any algorithms used to govern the content on the platform gives a fair balance to the content categories.</a:t>
            </a:r>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9</a:t>
            </a:fld>
            <a:endParaRPr lang="cs-CZ"/>
          </a:p>
        </p:txBody>
      </p:sp>
    </p:spTree>
    <p:extLst>
      <p:ext uri="{BB962C8B-B14F-4D97-AF65-F5344CB8AC3E}">
        <p14:creationId xmlns:p14="http://schemas.microsoft.com/office/powerpoint/2010/main" val="38417635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4/20/2024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4/20/2024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4/20/2024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4/20/2024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4/20/2024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2.pn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8" Type="http://schemas.openxmlformats.org/officeDocument/2006/relationships/chart" Target="../charts/chart4.xml"/><Relationship Id="rId3" Type="http://schemas.openxmlformats.org/officeDocument/2006/relationships/image" Target="../media/image14.png"/><Relationship Id="rId7" Type="http://schemas.openxmlformats.org/officeDocument/2006/relationships/chart" Target="../charts/chart3.xml"/><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3.png"/><Relationship Id="rId4" Type="http://schemas.openxmlformats.org/officeDocument/2006/relationships/image" Target="../media/image8.sv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8.sv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6.jpeg"/><Relationship Id="rId4" Type="http://schemas.openxmlformats.org/officeDocument/2006/relationships/image" Target="../media/image18.sv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8.sv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6.jpeg"/><Relationship Id="rId4" Type="http://schemas.openxmlformats.org/officeDocument/2006/relationships/image" Target="../media/image18.sv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5.png"/><Relationship Id="rId4" Type="http://schemas.openxmlformats.org/officeDocument/2006/relationships/image" Target="../media/image21.sv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4.png"/><Relationship Id="rId4" Type="http://schemas.openxmlformats.org/officeDocument/2006/relationships/image" Target="../media/image6.sv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0.svg"/><Relationship Id="rId5" Type="http://schemas.openxmlformats.org/officeDocument/2006/relationships/image" Target="../media/image6.png"/><Relationship Id="rId4" Type="http://schemas.openxmlformats.org/officeDocument/2006/relationships/image" Target="../media/image2.svg"/></Relationships>
</file>

<file path=ppt/slides/_rels/slide4.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6.svg"/><Relationship Id="rId9" Type="http://schemas.openxmlformats.org/officeDocument/2006/relationships/image" Target="../media/image8.jpe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1.jpe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0.jpeg"/><Relationship Id="rId5" Type="http://schemas.openxmlformats.org/officeDocument/2006/relationships/image" Target="../media/image9.jpeg"/><Relationship Id="rId4" Type="http://schemas.openxmlformats.org/officeDocument/2006/relationships/image" Target="../media/image8.sv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12.png"/><Relationship Id="rId4" Type="http://schemas.openxmlformats.org/officeDocument/2006/relationships/image" Target="../media/image2.sv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14.png"/><Relationship Id="rId4" Type="http://schemas.openxmlformats.org/officeDocument/2006/relationships/image" Target="../media/image18.sv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chart" Target="../charts/chart1.xml"/><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3.png"/><Relationship Id="rId4" Type="http://schemas.openxmlformats.org/officeDocument/2006/relationships/image" Target="../media/image8.sv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chart" Target="../charts/chart2.xml"/><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3.png"/><Relationship Id="rId4" Type="http://schemas.openxmlformats.org/officeDocument/2006/relationships/image" Target="../media/image8.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sp>
        <p:nvSpPr>
          <p:cNvPr id="2" name="AutoShape 2"/>
          <p:cNvSpPr/>
          <p:nvPr/>
        </p:nvSpPr>
        <p:spPr>
          <a:xfrm>
            <a:off x="16394731" y="0"/>
            <a:ext cx="1893269" cy="10287000"/>
          </a:xfrm>
          <a:prstGeom prst="rect">
            <a:avLst/>
          </a:prstGeom>
          <a:solidFill>
            <a:srgbClr val="FFFFFF"/>
          </a:solidFill>
        </p:spPr>
      </p:sp>
      <p:grpSp>
        <p:nvGrpSpPr>
          <p:cNvPr id="3" name="Group 3"/>
          <p:cNvGrpSpPr/>
          <p:nvPr/>
        </p:nvGrpSpPr>
        <p:grpSpPr>
          <a:xfrm>
            <a:off x="6545735" y="406153"/>
            <a:ext cx="10042534" cy="9474693"/>
            <a:chOff x="0" y="0"/>
            <a:chExt cx="13390046" cy="12632924"/>
          </a:xfrm>
        </p:grpSpPr>
        <p:pic>
          <p:nvPicPr>
            <p:cNvPr id="4" name="Picture 4"/>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6923321" y="0"/>
              <a:ext cx="3005065" cy="2794710"/>
            </a:xfrm>
            <a:prstGeom prst="rect">
              <a:avLst/>
            </a:prstGeom>
          </p:spPr>
        </p:pic>
        <p:pic>
          <p:nvPicPr>
            <p:cNvPr id="5" name="Picture 5"/>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6923321" y="3279405"/>
              <a:ext cx="3005065" cy="2794710"/>
            </a:xfrm>
            <a:prstGeom prst="rect">
              <a:avLst/>
            </a:prstGeom>
          </p:spPr>
        </p:pic>
        <p:pic>
          <p:nvPicPr>
            <p:cNvPr id="6" name="Picture 6"/>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6923321" y="6558809"/>
              <a:ext cx="3005065" cy="2794710"/>
            </a:xfrm>
            <a:prstGeom prst="rect">
              <a:avLst/>
            </a:prstGeom>
          </p:spPr>
        </p:pic>
        <p:pic>
          <p:nvPicPr>
            <p:cNvPr id="7" name="Picture 7"/>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6923321" y="9838214"/>
              <a:ext cx="3005065" cy="2794710"/>
            </a:xfrm>
            <a:prstGeom prst="rect">
              <a:avLst/>
            </a:prstGeom>
          </p:spPr>
        </p:pic>
        <p:pic>
          <p:nvPicPr>
            <p:cNvPr id="8" name="Picture 8"/>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3461660" y="0"/>
              <a:ext cx="3005065" cy="2794710"/>
            </a:xfrm>
            <a:prstGeom prst="rect">
              <a:avLst/>
            </a:prstGeom>
          </p:spPr>
        </p:pic>
        <p:pic>
          <p:nvPicPr>
            <p:cNvPr id="9" name="Picture 9"/>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3461660" y="3279405"/>
              <a:ext cx="3005065" cy="2794710"/>
            </a:xfrm>
            <a:prstGeom prst="rect">
              <a:avLst/>
            </a:prstGeom>
          </p:spPr>
        </p:pic>
        <p:pic>
          <p:nvPicPr>
            <p:cNvPr id="10" name="Picture 10"/>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3461660" y="6558809"/>
              <a:ext cx="3005065" cy="2794710"/>
            </a:xfrm>
            <a:prstGeom prst="rect">
              <a:avLst/>
            </a:prstGeom>
          </p:spPr>
        </p:pic>
        <p:pic>
          <p:nvPicPr>
            <p:cNvPr id="11" name="Picture 11"/>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3461660" y="9838214"/>
              <a:ext cx="3005065" cy="2794710"/>
            </a:xfrm>
            <a:prstGeom prst="rect">
              <a:avLst/>
            </a:prstGeom>
          </p:spPr>
        </p:pic>
        <p:pic>
          <p:nvPicPr>
            <p:cNvPr id="12" name="Picture 12"/>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0" y="0"/>
              <a:ext cx="3005065" cy="2794710"/>
            </a:xfrm>
            <a:prstGeom prst="rect">
              <a:avLst/>
            </a:prstGeom>
          </p:spPr>
        </p:pic>
        <p:pic>
          <p:nvPicPr>
            <p:cNvPr id="13" name="Picture 13"/>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0" y="3279405"/>
              <a:ext cx="3005065" cy="2794710"/>
            </a:xfrm>
            <a:prstGeom prst="rect">
              <a:avLst/>
            </a:prstGeom>
          </p:spPr>
        </p:pic>
        <p:pic>
          <p:nvPicPr>
            <p:cNvPr id="14" name="Picture 14"/>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0" y="6558809"/>
              <a:ext cx="3005065" cy="2794710"/>
            </a:xfrm>
            <a:prstGeom prst="rect">
              <a:avLst/>
            </a:prstGeom>
          </p:spPr>
        </p:pic>
        <p:pic>
          <p:nvPicPr>
            <p:cNvPr id="15" name="Picture 15"/>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0" y="9838214"/>
              <a:ext cx="3005065" cy="2794710"/>
            </a:xfrm>
            <a:prstGeom prst="rect">
              <a:avLst/>
            </a:prstGeom>
          </p:spPr>
        </p:pic>
        <p:pic>
          <p:nvPicPr>
            <p:cNvPr id="16" name="Picture 16"/>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0384981" y="0"/>
              <a:ext cx="3005065" cy="2794710"/>
            </a:xfrm>
            <a:prstGeom prst="rect">
              <a:avLst/>
            </a:prstGeom>
          </p:spPr>
        </p:pic>
        <p:pic>
          <p:nvPicPr>
            <p:cNvPr id="17" name="Picture 17"/>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0384981" y="3279405"/>
              <a:ext cx="3005065" cy="2794710"/>
            </a:xfrm>
            <a:prstGeom prst="rect">
              <a:avLst/>
            </a:prstGeom>
          </p:spPr>
        </p:pic>
        <p:pic>
          <p:nvPicPr>
            <p:cNvPr id="18" name="Picture 18"/>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0384981" y="6558809"/>
              <a:ext cx="3005065" cy="2794710"/>
            </a:xfrm>
            <a:prstGeom prst="rect">
              <a:avLst/>
            </a:prstGeom>
          </p:spPr>
        </p:pic>
        <p:pic>
          <p:nvPicPr>
            <p:cNvPr id="19" name="Picture 19"/>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0384981" y="9838214"/>
              <a:ext cx="3005065" cy="2794710"/>
            </a:xfrm>
            <a:prstGeom prst="rect">
              <a:avLst/>
            </a:prstGeom>
          </p:spPr>
        </p:pic>
      </p:grpSp>
      <p:grpSp>
        <p:nvGrpSpPr>
          <p:cNvPr id="20" name="Group 20"/>
          <p:cNvGrpSpPr/>
          <p:nvPr/>
        </p:nvGrpSpPr>
        <p:grpSpPr>
          <a:xfrm>
            <a:off x="-208031" y="876300"/>
            <a:ext cx="11603810" cy="10339015"/>
            <a:chOff x="0" y="0"/>
            <a:chExt cx="11667791" cy="11090922"/>
          </a:xfrm>
        </p:grpSpPr>
        <p:grpSp>
          <p:nvGrpSpPr>
            <p:cNvPr id="21" name="Group 21"/>
            <p:cNvGrpSpPr>
              <a:grpSpLocks noChangeAspect="1"/>
            </p:cNvGrpSpPr>
            <p:nvPr/>
          </p:nvGrpSpPr>
          <p:grpSpPr>
            <a:xfrm>
              <a:off x="1931835" y="1354967"/>
              <a:ext cx="9735956" cy="9735956"/>
              <a:chOff x="0" y="0"/>
              <a:chExt cx="6350000" cy="6350000"/>
            </a:xfrm>
          </p:grpSpPr>
          <p:sp>
            <p:nvSpPr>
              <p:cNvPr id="22" name="Freeform 2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txBody>
              <a:bodyPr/>
              <a:lstStyle/>
              <a:p>
                <a:endParaRPr lang="en-AU" dirty="0"/>
              </a:p>
            </p:txBody>
          </p:sp>
        </p:grpSp>
        <p:pic>
          <p:nvPicPr>
            <p:cNvPr id="23" name="Picture 2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b="321"/>
            <a:stretch>
              <a:fillRect/>
            </a:stretch>
          </p:blipFill>
          <p:spPr>
            <a:xfrm rot="-5115457">
              <a:off x="396140" y="376277"/>
              <a:ext cx="9735956" cy="9756713"/>
            </a:xfrm>
            <a:prstGeom prst="rect">
              <a:avLst/>
            </a:prstGeom>
          </p:spPr>
        </p:pic>
      </p:grpSp>
      <p:sp>
        <p:nvSpPr>
          <p:cNvPr id="24" name="TextBox 24"/>
          <p:cNvSpPr txBox="1"/>
          <p:nvPr/>
        </p:nvSpPr>
        <p:spPr>
          <a:xfrm>
            <a:off x="2312375" y="3305349"/>
            <a:ext cx="5482998" cy="5693866"/>
          </a:xfrm>
          <a:prstGeom prst="rect">
            <a:avLst/>
          </a:prstGeom>
        </p:spPr>
        <p:txBody>
          <a:bodyPr lIns="0" tIns="0" rIns="0" bIns="0" rtlCol="0" anchor="t">
            <a:spAutoFit/>
          </a:bodyPr>
          <a:lstStyle/>
          <a:p>
            <a:pPr algn="ctr">
              <a:lnSpc>
                <a:spcPts val="11059"/>
              </a:lnSpc>
            </a:pPr>
            <a:r>
              <a:rPr lang="en-US" sz="10533" spc="-105" dirty="0" smtClean="0">
                <a:solidFill>
                  <a:srgbClr val="FFFFFF"/>
                </a:solidFill>
                <a:latin typeface="Graphik Regular" panose="020B0503030202060203" pitchFamily="34" charset="0"/>
              </a:rPr>
              <a:t>TITLE: </a:t>
            </a:r>
          </a:p>
          <a:p>
            <a:pPr algn="ctr">
              <a:lnSpc>
                <a:spcPts val="11059"/>
              </a:lnSpc>
            </a:pPr>
            <a:r>
              <a:rPr lang="en-US" sz="10533" spc="-105" dirty="0" smtClean="0">
                <a:solidFill>
                  <a:srgbClr val="FFFFFF"/>
                </a:solidFill>
                <a:latin typeface="Graphik Regular" panose="020B0503030202060203" pitchFamily="34" charset="0"/>
              </a:rPr>
              <a:t>THE TOP FIVE CONTENT CATEGORIES </a:t>
            </a:r>
            <a:endParaRPr lang="en-US" sz="10533" spc="-105" dirty="0">
              <a:solidFill>
                <a:srgbClr val="FFFFFF"/>
              </a:solidFill>
              <a:latin typeface="Graphik Regular" panose="020B0503030202060203"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5213" y="9490985"/>
            <a:ext cx="17253775" cy="2017079"/>
            <a:chOff x="0" y="0"/>
            <a:chExt cx="23005033" cy="2689439"/>
          </a:xfrm>
        </p:grpSpPr>
        <p:pic>
          <p:nvPicPr>
            <p:cNvPr id="3" name="Picture 3"/>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0" y="0"/>
              <a:ext cx="2891870" cy="2689439"/>
            </a:xfrm>
            <a:prstGeom prst="rect">
              <a:avLst/>
            </a:prstGeom>
          </p:spPr>
        </p:pic>
      </p:grpSp>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3" name="Picture 13"/>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b="321"/>
            <a:stretch>
              <a:fillRect/>
            </a:stretch>
          </p:blipFill>
          <p:spPr>
            <a:xfrm>
              <a:off x="0" y="0"/>
              <a:ext cx="4083272" cy="4091977"/>
            </a:xfrm>
            <a:prstGeom prst="rect">
              <a:avLst/>
            </a:prstGeom>
          </p:spPr>
        </p:pic>
      </p:grpSp>
      <p:grpSp>
        <p:nvGrpSpPr>
          <p:cNvPr id="14" name="Group 14"/>
          <p:cNvGrpSpPr/>
          <p:nvPr/>
        </p:nvGrpSpPr>
        <p:grpSpPr>
          <a:xfrm>
            <a:off x="524301" y="-1233087"/>
            <a:ext cx="17253775" cy="2017079"/>
            <a:chOff x="0" y="0"/>
            <a:chExt cx="23005033" cy="2689439"/>
          </a:xfrm>
        </p:grpSpPr>
        <p:pic>
          <p:nvPicPr>
            <p:cNvPr id="15" name="Picture 15"/>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0" y="0"/>
              <a:ext cx="2891870" cy="2689439"/>
            </a:xfrm>
            <a:prstGeom prst="rect">
              <a:avLst/>
            </a:prstGeom>
          </p:spPr>
        </p:pic>
      </p:grpSp>
      <p:sp>
        <p:nvSpPr>
          <p:cNvPr id="22" name="AutoShape 22"/>
          <p:cNvSpPr/>
          <p:nvPr/>
        </p:nvSpPr>
        <p:spPr>
          <a:xfrm>
            <a:off x="0" y="0"/>
            <a:ext cx="2386482" cy="10287000"/>
          </a:xfrm>
          <a:prstGeom prst="rect">
            <a:avLst/>
          </a:prstGeom>
          <a:solidFill>
            <a:srgbClr val="A100FF"/>
          </a:solidFill>
        </p:spPr>
      </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26" name="Picture 26"/>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b="321"/>
            <a:stretch>
              <a:fillRect/>
            </a:stretch>
          </p:blipFill>
          <p:spPr>
            <a:xfrm>
              <a:off x="0" y="0"/>
              <a:ext cx="4083272" cy="4091977"/>
            </a:xfrm>
            <a:prstGeom prst="rect">
              <a:avLst/>
            </a:prstGeom>
          </p:spPr>
        </p:pic>
      </p:grpSp>
      <p:graphicFrame>
        <p:nvGraphicFramePr>
          <p:cNvPr id="27" name="Chart 26"/>
          <p:cNvGraphicFramePr>
            <a:graphicFrameLocks/>
          </p:cNvGraphicFramePr>
          <p:nvPr>
            <p:extLst>
              <p:ext uri="{D42A27DB-BD31-4B8C-83A1-F6EECF244321}">
                <p14:modId xmlns:p14="http://schemas.microsoft.com/office/powerpoint/2010/main" val="573951526"/>
              </p:ext>
            </p:extLst>
          </p:nvPr>
        </p:nvGraphicFramePr>
        <p:xfrm flipV="1">
          <a:off x="4880693" y="9851042"/>
          <a:ext cx="2510708" cy="4055458"/>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32" name="Chart 31"/>
          <p:cNvGraphicFramePr>
            <a:graphicFrameLocks/>
          </p:cNvGraphicFramePr>
          <p:nvPr>
            <p:extLst>
              <p:ext uri="{D42A27DB-BD31-4B8C-83A1-F6EECF244321}">
                <p14:modId xmlns:p14="http://schemas.microsoft.com/office/powerpoint/2010/main" val="3876694272"/>
              </p:ext>
            </p:extLst>
          </p:nvPr>
        </p:nvGraphicFramePr>
        <p:xfrm>
          <a:off x="4724400" y="1500651"/>
          <a:ext cx="13053676" cy="7689015"/>
        </p:xfrm>
        <a:graphic>
          <a:graphicData uri="http://schemas.openxmlformats.org/drawingml/2006/chart">
            <c:chart xmlns:c="http://schemas.openxmlformats.org/drawingml/2006/chart" xmlns:r="http://schemas.openxmlformats.org/officeDocument/2006/relationships" r:id="rId8"/>
          </a:graphicData>
        </a:graphic>
      </p:graphicFrame>
    </p:spTree>
    <p:extLst>
      <p:ext uri="{BB962C8B-B14F-4D97-AF65-F5344CB8AC3E}">
        <p14:creationId xmlns:p14="http://schemas.microsoft.com/office/powerpoint/2010/main" val="24538516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rot="5400000">
            <a:off x="10143618" y="5003701"/>
            <a:ext cx="942466" cy="279598"/>
          </a:xfrm>
          <a:prstGeom prst="rect">
            <a:avLst/>
          </a:prstGeom>
        </p:spPr>
      </p:pic>
      <p:pic>
        <p:nvPicPr>
          <p:cNvPr id="3" name="Picture 3"/>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rot="5400000">
            <a:off x="10143618" y="2227332"/>
            <a:ext cx="942466" cy="279598"/>
          </a:xfrm>
          <a:prstGeom prst="rect">
            <a:avLst/>
          </a:prstGeom>
        </p:spPr>
      </p:pic>
      <p:pic>
        <p:nvPicPr>
          <p:cNvPr id="4" name="Picture 4"/>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rot="5400000">
            <a:off x="10143618" y="7780070"/>
            <a:ext cx="942466" cy="279598"/>
          </a:xfrm>
          <a:prstGeom prst="rect">
            <a:avLst/>
          </a:prstGeom>
        </p:spPr>
      </p:pic>
      <p:pic>
        <p:nvPicPr>
          <p:cNvPr id="5" name="Picture 5"/>
          <p:cNvPicPr>
            <a:picLocks noChangeAspect="1"/>
          </p:cNvPicPr>
          <p:nvPr/>
        </p:nvPicPr>
        <p:blipFill>
          <a:blip r:embed="rId5"/>
          <a:srcRect l="4069" t="1617" r="4069" b="1617"/>
          <a:stretch>
            <a:fillRect/>
          </a:stretch>
        </p:blipFill>
        <p:spPr>
          <a:xfrm>
            <a:off x="5438298" y="1161805"/>
            <a:ext cx="5036754" cy="7963390"/>
          </a:xfrm>
          <a:prstGeom prst="rect">
            <a:avLst/>
          </a:prstGeom>
        </p:spPr>
      </p:pic>
      <p:sp>
        <p:nvSpPr>
          <p:cNvPr id="6" name="TextBox 6"/>
          <p:cNvSpPr txBox="1"/>
          <p:nvPr/>
        </p:nvSpPr>
        <p:spPr>
          <a:xfrm>
            <a:off x="457200" y="4539600"/>
            <a:ext cx="4703553" cy="1231106"/>
          </a:xfrm>
          <a:prstGeom prst="rect">
            <a:avLst/>
          </a:prstGeom>
        </p:spPr>
        <p:txBody>
          <a:bodyPr wrap="square" lIns="0" tIns="0" rIns="0" bIns="0" rtlCol="0" anchor="t">
            <a:spAutoFit/>
          </a:bodyPr>
          <a:lstStyle/>
          <a:p>
            <a:pPr>
              <a:lnSpc>
                <a:spcPts val="9600"/>
              </a:lnSpc>
            </a:pPr>
            <a:r>
              <a:rPr lang="en-US" sz="8000" spc="-80" dirty="0">
                <a:solidFill>
                  <a:srgbClr val="000000"/>
                </a:solidFill>
                <a:latin typeface="Graphik Regular" panose="020B0503030202060203" pitchFamily="34" charset="0"/>
              </a:rPr>
              <a:t>Summary</a:t>
            </a:r>
          </a:p>
        </p:txBody>
      </p:sp>
      <p:grpSp>
        <p:nvGrpSpPr>
          <p:cNvPr id="7" name="Group 7"/>
          <p:cNvGrpSpPr/>
          <p:nvPr/>
        </p:nvGrpSpPr>
        <p:grpSpPr>
          <a:xfrm>
            <a:off x="327032" y="9481425"/>
            <a:ext cx="9711338" cy="2017079"/>
            <a:chOff x="0" y="0"/>
            <a:chExt cx="12948451" cy="2689439"/>
          </a:xfrm>
        </p:grpSpPr>
        <p:pic>
          <p:nvPicPr>
            <p:cNvPr id="8" name="Picture 8"/>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10056582" y="0"/>
              <a:ext cx="2891870" cy="2689439"/>
            </a:xfrm>
            <a:prstGeom prst="rect">
              <a:avLst/>
            </a:prstGeom>
          </p:spPr>
        </p:pic>
        <p:pic>
          <p:nvPicPr>
            <p:cNvPr id="9" name="Picture 9"/>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6704388" y="0"/>
              <a:ext cx="2891870" cy="2689439"/>
            </a:xfrm>
            <a:prstGeom prst="rect">
              <a:avLst/>
            </a:prstGeom>
          </p:spPr>
        </p:pic>
        <p:pic>
          <p:nvPicPr>
            <p:cNvPr id="10" name="Picture 10"/>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3352194" y="0"/>
              <a:ext cx="2891870" cy="2689439"/>
            </a:xfrm>
            <a:prstGeom prst="rect">
              <a:avLst/>
            </a:prstGeom>
          </p:spPr>
        </p:pic>
        <p:pic>
          <p:nvPicPr>
            <p:cNvPr id="11" name="Picture 11"/>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0" y="0"/>
              <a:ext cx="2891870" cy="2689439"/>
            </a:xfrm>
            <a:prstGeom prst="rect">
              <a:avLst/>
            </a:prstGeom>
          </p:spPr>
        </p:pic>
      </p:grpSp>
      <p:grpSp>
        <p:nvGrpSpPr>
          <p:cNvPr id="12" name="Group 12"/>
          <p:cNvGrpSpPr/>
          <p:nvPr/>
        </p:nvGrpSpPr>
        <p:grpSpPr>
          <a:xfrm>
            <a:off x="327032" y="-1179605"/>
            <a:ext cx="9711338" cy="2017079"/>
            <a:chOff x="0" y="0"/>
            <a:chExt cx="12948451" cy="2689439"/>
          </a:xfrm>
        </p:grpSpPr>
        <p:pic>
          <p:nvPicPr>
            <p:cNvPr id="13" name="Picture 13"/>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10056582" y="0"/>
              <a:ext cx="2891870" cy="2689439"/>
            </a:xfrm>
            <a:prstGeom prst="rect">
              <a:avLst/>
            </a:prstGeom>
          </p:spPr>
        </p:pic>
        <p:pic>
          <p:nvPicPr>
            <p:cNvPr id="14" name="Picture 14"/>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6704388" y="0"/>
              <a:ext cx="2891870" cy="2689439"/>
            </a:xfrm>
            <a:prstGeom prst="rect">
              <a:avLst/>
            </a:prstGeom>
          </p:spPr>
        </p:pic>
        <p:pic>
          <p:nvPicPr>
            <p:cNvPr id="15" name="Picture 15"/>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3352194" y="0"/>
              <a:ext cx="2891870" cy="2689439"/>
            </a:xfrm>
            <a:prstGeom prst="rect">
              <a:avLst/>
            </a:prstGeom>
          </p:spPr>
        </p:pic>
        <p:pic>
          <p:nvPicPr>
            <p:cNvPr id="16" name="Picture 16"/>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0" y="0"/>
              <a:ext cx="2891870" cy="2689439"/>
            </a:xfrm>
            <a:prstGeom prst="rect">
              <a:avLst/>
            </a:prstGeom>
          </p:spPr>
        </p:pic>
      </p:grpSp>
      <p:sp>
        <p:nvSpPr>
          <p:cNvPr id="22" name="TextBox 13">
            <a:extLst>
              <a:ext uri="{FF2B5EF4-FFF2-40B4-BE49-F238E27FC236}">
                <a16:creationId xmlns:a16="http://schemas.microsoft.com/office/drawing/2014/main" id="{3DAE5247-0244-4123-A713-8D8809E80C70}"/>
              </a:ext>
            </a:extLst>
          </p:cNvPr>
          <p:cNvSpPr txBox="1"/>
          <p:nvPr/>
        </p:nvSpPr>
        <p:spPr>
          <a:xfrm>
            <a:off x="11571673" y="1048611"/>
            <a:ext cx="5677467" cy="438835"/>
          </a:xfrm>
          <a:prstGeom prst="rect">
            <a:avLst/>
          </a:prstGeom>
        </p:spPr>
        <p:txBody>
          <a:bodyPr lIns="0" tIns="0" rIns="0" bIns="0" rtlCol="0" anchor="t">
            <a:spAutoFit/>
          </a:bodyPr>
          <a:lstStyle/>
          <a:p>
            <a:pPr>
              <a:lnSpc>
                <a:spcPts val="2940"/>
              </a:lnSpc>
            </a:pPr>
            <a:endParaRPr lang="en-US" sz="2100" spc="-21" dirty="0">
              <a:solidFill>
                <a:srgbClr val="000000"/>
              </a:solidFill>
              <a:latin typeface="Graphik Regular" panose="020B0503030202060203" pitchFamily="34" charset="0"/>
            </a:endParaRPr>
          </a:p>
        </p:txBody>
      </p:sp>
      <p:grpSp>
        <p:nvGrpSpPr>
          <p:cNvPr id="23" name="Group 14">
            <a:extLst>
              <a:ext uri="{FF2B5EF4-FFF2-40B4-BE49-F238E27FC236}">
                <a16:creationId xmlns:a16="http://schemas.microsoft.com/office/drawing/2014/main" id="{F49CBA38-C879-499F-B0F5-691188949921}"/>
              </a:ext>
            </a:extLst>
          </p:cNvPr>
          <p:cNvGrpSpPr/>
          <p:nvPr/>
        </p:nvGrpSpPr>
        <p:grpSpPr>
          <a:xfrm>
            <a:off x="11581833" y="6964868"/>
            <a:ext cx="5677467" cy="867617"/>
            <a:chOff x="0" y="-47625"/>
            <a:chExt cx="7569956" cy="1156823"/>
          </a:xfrm>
        </p:grpSpPr>
        <p:sp>
          <p:nvSpPr>
            <p:cNvPr id="24" name="TextBox 15">
              <a:extLst>
                <a:ext uri="{FF2B5EF4-FFF2-40B4-BE49-F238E27FC236}">
                  <a16:creationId xmlns:a16="http://schemas.microsoft.com/office/drawing/2014/main" id="{3A90234A-916B-4C29-ACF1-11F97E8C2563}"/>
                </a:ext>
              </a:extLst>
            </p:cNvPr>
            <p:cNvSpPr txBox="1"/>
            <p:nvPr/>
          </p:nvSpPr>
          <p:spPr>
            <a:xfrm>
              <a:off x="0" y="691990"/>
              <a:ext cx="7569956" cy="417208"/>
            </a:xfrm>
            <a:prstGeom prst="rect">
              <a:avLst/>
            </a:prstGeom>
          </p:spPr>
          <p:txBody>
            <a:bodyPr lIns="0" tIns="0" rIns="0" bIns="0" rtlCol="0" anchor="t">
              <a:spAutoFit/>
            </a:bodyPr>
            <a:lstStyle/>
            <a:p>
              <a:pPr>
                <a:lnSpc>
                  <a:spcPts val="2660"/>
                </a:lnSpc>
              </a:pPr>
              <a:endParaRPr lang="en-US" sz="1900" spc="-19" dirty="0">
                <a:solidFill>
                  <a:srgbClr val="000000"/>
                </a:solidFill>
                <a:latin typeface="Graphik Regular" panose="020B0503030202060203" pitchFamily="34" charset="0"/>
              </a:endParaRPr>
            </a:p>
          </p:txBody>
        </p:sp>
        <p:sp>
          <p:nvSpPr>
            <p:cNvPr id="25" name="TextBox 16">
              <a:extLst>
                <a:ext uri="{FF2B5EF4-FFF2-40B4-BE49-F238E27FC236}">
                  <a16:creationId xmlns:a16="http://schemas.microsoft.com/office/drawing/2014/main" id="{E1CF9388-A25B-45EF-AAD4-73FE2BA72053}"/>
                </a:ext>
              </a:extLst>
            </p:cNvPr>
            <p:cNvSpPr txBox="1"/>
            <p:nvPr/>
          </p:nvSpPr>
          <p:spPr>
            <a:xfrm>
              <a:off x="0" y="-47625"/>
              <a:ext cx="7569956" cy="451705"/>
            </a:xfrm>
            <a:prstGeom prst="rect">
              <a:avLst/>
            </a:prstGeom>
          </p:spPr>
          <p:txBody>
            <a:bodyPr lIns="0" tIns="0" rIns="0" bIns="0" rtlCol="0" anchor="t">
              <a:spAutoFit/>
            </a:bodyPr>
            <a:lstStyle/>
            <a:p>
              <a:pPr>
                <a:lnSpc>
                  <a:spcPts val="2940"/>
                </a:lnSpc>
              </a:pPr>
              <a:endParaRPr lang="en-US" sz="2100" spc="-21" dirty="0">
                <a:solidFill>
                  <a:srgbClr val="000000"/>
                </a:solidFill>
                <a:latin typeface="Graphik Regular" panose="020B0503030202060203" pitchFamily="34" charset="0"/>
              </a:endParaRPr>
            </a:p>
          </p:txBody>
        </p:sp>
      </p:grpSp>
      <p:sp>
        <p:nvSpPr>
          <p:cNvPr id="17" name="Rectangle 16"/>
          <p:cNvSpPr/>
          <p:nvPr/>
        </p:nvSpPr>
        <p:spPr>
          <a:xfrm>
            <a:off x="11013440" y="1431057"/>
            <a:ext cx="7239000" cy="3108543"/>
          </a:xfrm>
          <a:prstGeom prst="rect">
            <a:avLst/>
          </a:prstGeom>
        </p:spPr>
        <p:txBody>
          <a:bodyPr wrap="square">
            <a:spAutoFit/>
          </a:bodyPr>
          <a:lstStyle/>
          <a:p>
            <a:r>
              <a:rPr lang="en-US" sz="2800" dirty="0" smtClean="0">
                <a:latin typeface="Times New Roman" panose="02020603050405020304" pitchFamily="18" charset="0"/>
                <a:cs typeface="Times New Roman" panose="02020603050405020304" pitchFamily="18" charset="0"/>
              </a:rPr>
              <a:t>ANALYSIS</a:t>
            </a:r>
            <a:endParaRPr lang="en-US" sz="2800" dirty="0">
              <a:latin typeface="Times New Roman" panose="02020603050405020304" pitchFamily="18" charset="0"/>
              <a:cs typeface="Times New Roman" panose="02020603050405020304" pitchFamily="18" charset="0"/>
            </a:endParaRPr>
          </a:p>
          <a:p>
            <a:r>
              <a:rPr lang="en-US" sz="2800" dirty="0" smtClean="0">
                <a:latin typeface="Times New Roman" panose="02020603050405020304" pitchFamily="18" charset="0"/>
                <a:cs typeface="Times New Roman" panose="02020603050405020304" pitchFamily="18" charset="0"/>
              </a:rPr>
              <a:t>Animals and science are the two most popular categories of content, showing that users prefer real life and factual content the most</a:t>
            </a:r>
            <a:endParaRPr lang="en-US" sz="2800" dirty="0">
              <a:latin typeface="Times New Roman" panose="02020603050405020304" pitchFamily="18" charset="0"/>
              <a:cs typeface="Times New Roman" panose="02020603050405020304" pitchFamily="18" charset="0"/>
            </a:endParaRPr>
          </a:p>
          <a:p>
            <a:endParaRPr lang="en-US" sz="2800" dirty="0" smtClean="0">
              <a:latin typeface="Times New Roman" panose="02020603050405020304" pitchFamily="18" charset="0"/>
              <a:cs typeface="Times New Roman" panose="02020603050405020304" pitchFamily="18" charset="0"/>
            </a:endParaRPr>
          </a:p>
          <a:p>
            <a:endParaRPr lang="en-US" sz="2800" dirty="0" smtClean="0">
              <a:latin typeface="Times New Roman" panose="02020603050405020304" pitchFamily="18" charset="0"/>
              <a:cs typeface="Times New Roman" panose="02020603050405020304" pitchFamily="18" charset="0"/>
            </a:endParaRPr>
          </a:p>
          <a:p>
            <a:endParaRPr lang="en-US" sz="2800" dirty="0">
              <a:latin typeface="Times New Roman" panose="02020603050405020304" pitchFamily="18" charset="0"/>
              <a:cs typeface="Times New Roman" panose="02020603050405020304" pitchFamily="18" charset="0"/>
            </a:endParaRPr>
          </a:p>
        </p:txBody>
      </p:sp>
      <p:sp>
        <p:nvSpPr>
          <p:cNvPr id="18" name="TextBox 17"/>
          <p:cNvSpPr txBox="1"/>
          <p:nvPr/>
        </p:nvSpPr>
        <p:spPr>
          <a:xfrm>
            <a:off x="10995660" y="3816325"/>
            <a:ext cx="6803136" cy="2677656"/>
          </a:xfrm>
          <a:prstGeom prst="rect">
            <a:avLst/>
          </a:prstGeom>
          <a:noFill/>
        </p:spPr>
        <p:txBody>
          <a:bodyPr wrap="square" rtlCol="0">
            <a:spAutoFit/>
          </a:bodyPr>
          <a:lstStyle/>
          <a:p>
            <a:r>
              <a:rPr lang="en-US" sz="2800" dirty="0" smtClean="0">
                <a:latin typeface="Times New Roman" panose="02020603050405020304" pitchFamily="18" charset="0"/>
                <a:cs typeface="Times New Roman" panose="02020603050405020304" pitchFamily="18" charset="0"/>
              </a:rPr>
              <a:t>INSIGHT</a:t>
            </a:r>
          </a:p>
          <a:p>
            <a:r>
              <a:rPr lang="en-US" sz="2800" dirty="0" smtClean="0">
                <a:latin typeface="Times New Roman" panose="02020603050405020304" pitchFamily="18" charset="0"/>
                <a:cs typeface="Times New Roman" panose="02020603050405020304" pitchFamily="18" charset="0"/>
              </a:rPr>
              <a:t>Food is the most common theme with healthy eating ranking the highest. You could use this insight to create a campaign and work with healthy eating brands to boost user engagement</a:t>
            </a:r>
            <a:endParaRPr lang="en-US" sz="2800" dirty="0">
              <a:latin typeface="Times New Roman" panose="02020603050405020304" pitchFamily="18" charset="0"/>
              <a:cs typeface="Times New Roman" panose="02020603050405020304" pitchFamily="18" charset="0"/>
            </a:endParaRPr>
          </a:p>
        </p:txBody>
      </p:sp>
      <p:sp>
        <p:nvSpPr>
          <p:cNvPr id="19" name="TextBox 18"/>
          <p:cNvSpPr txBox="1"/>
          <p:nvPr/>
        </p:nvSpPr>
        <p:spPr>
          <a:xfrm flipH="1">
            <a:off x="11026857" y="7144607"/>
            <a:ext cx="6767098" cy="2246769"/>
          </a:xfrm>
          <a:prstGeom prst="rect">
            <a:avLst/>
          </a:prstGeom>
          <a:noFill/>
        </p:spPr>
        <p:txBody>
          <a:bodyPr wrap="square" rtlCol="0">
            <a:spAutoFit/>
          </a:bodyPr>
          <a:lstStyle/>
          <a:p>
            <a:r>
              <a:rPr lang="en-US" sz="2800" dirty="0" smtClean="0">
                <a:latin typeface="Times New Roman" panose="02020603050405020304" pitchFamily="18" charset="0"/>
                <a:cs typeface="Times New Roman" panose="02020603050405020304" pitchFamily="18" charset="0"/>
              </a:rPr>
              <a:t>RECOMMENDATIONS</a:t>
            </a:r>
          </a:p>
          <a:p>
            <a:r>
              <a:rPr lang="en-US" sz="2800" dirty="0">
                <a:latin typeface="Times New Roman" panose="02020603050405020304" pitchFamily="18" charset="0"/>
                <a:cs typeface="Times New Roman" panose="02020603050405020304" pitchFamily="18" charset="0"/>
              </a:rPr>
              <a:t>1. Content Strategy by </a:t>
            </a:r>
            <a:r>
              <a:rPr lang="en-US" sz="2800" dirty="0" smtClean="0">
                <a:latin typeface="Times New Roman" panose="02020603050405020304" pitchFamily="18" charset="0"/>
                <a:cs typeface="Times New Roman" panose="02020603050405020304" pitchFamily="18" charset="0"/>
              </a:rPr>
              <a:t>Category</a:t>
            </a:r>
            <a:endParaRPr lang="en-US" sz="2800" dirty="0">
              <a:latin typeface="Times New Roman" panose="02020603050405020304" pitchFamily="18" charset="0"/>
              <a:cs typeface="Times New Roman" panose="02020603050405020304" pitchFamily="18" charset="0"/>
            </a:endParaRPr>
          </a:p>
          <a:p>
            <a:r>
              <a:rPr lang="en-US" sz="2800" dirty="0">
                <a:latin typeface="Times New Roman" panose="02020603050405020304" pitchFamily="18" charset="0"/>
                <a:cs typeface="Times New Roman" panose="02020603050405020304" pitchFamily="18" charset="0"/>
              </a:rPr>
              <a:t>2. User Engagement &amp; </a:t>
            </a:r>
            <a:r>
              <a:rPr lang="en-US" sz="2800" dirty="0" smtClean="0">
                <a:latin typeface="Times New Roman" panose="02020603050405020304" pitchFamily="18" charset="0"/>
                <a:cs typeface="Times New Roman" panose="02020603050405020304" pitchFamily="18" charset="0"/>
              </a:rPr>
              <a:t>Personalization</a:t>
            </a:r>
          </a:p>
          <a:p>
            <a:r>
              <a:rPr lang="en-US" sz="2800" dirty="0">
                <a:latin typeface="Times New Roman" panose="02020603050405020304" pitchFamily="18" charset="0"/>
                <a:cs typeface="Times New Roman" panose="02020603050405020304" pitchFamily="18" charset="0"/>
              </a:rPr>
              <a:t>3. Grow Your Content </a:t>
            </a:r>
            <a:r>
              <a:rPr lang="en-US" sz="2800" dirty="0" smtClean="0">
                <a:latin typeface="Times New Roman" panose="02020603050405020304" pitchFamily="18" charset="0"/>
                <a:cs typeface="Times New Roman" panose="02020603050405020304" pitchFamily="18" charset="0"/>
              </a:rPr>
              <a:t>Reach</a:t>
            </a:r>
          </a:p>
          <a:p>
            <a:r>
              <a:rPr lang="en-US" sz="2800" dirty="0">
                <a:latin typeface="Times New Roman" panose="02020603050405020304" pitchFamily="18" charset="0"/>
                <a:cs typeface="Times New Roman" panose="02020603050405020304" pitchFamily="18" charset="0"/>
              </a:rPr>
              <a:t>4. Embrace Real-time Data</a:t>
            </a:r>
            <a:endParaRPr lang="en-US" sz="2800" dirty="0" smtClean="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252276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rot="5400000">
            <a:off x="10143618" y="5003701"/>
            <a:ext cx="942466" cy="279598"/>
          </a:xfrm>
          <a:prstGeom prst="rect">
            <a:avLst/>
          </a:prstGeom>
        </p:spPr>
      </p:pic>
      <p:pic>
        <p:nvPicPr>
          <p:cNvPr id="3" name="Picture 3"/>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rot="5400000">
            <a:off x="10143618" y="2227332"/>
            <a:ext cx="942466" cy="279598"/>
          </a:xfrm>
          <a:prstGeom prst="rect">
            <a:avLst/>
          </a:prstGeom>
        </p:spPr>
      </p:pic>
      <p:pic>
        <p:nvPicPr>
          <p:cNvPr id="4" name="Picture 4"/>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rot="5400000">
            <a:off x="10143618" y="7780070"/>
            <a:ext cx="942466" cy="279598"/>
          </a:xfrm>
          <a:prstGeom prst="rect">
            <a:avLst/>
          </a:prstGeom>
        </p:spPr>
      </p:pic>
      <p:pic>
        <p:nvPicPr>
          <p:cNvPr id="5" name="Picture 5"/>
          <p:cNvPicPr>
            <a:picLocks noChangeAspect="1"/>
          </p:cNvPicPr>
          <p:nvPr/>
        </p:nvPicPr>
        <p:blipFill>
          <a:blip r:embed="rId5"/>
          <a:srcRect l="4069" t="1617" r="4069" b="1617"/>
          <a:stretch>
            <a:fillRect/>
          </a:stretch>
        </p:blipFill>
        <p:spPr>
          <a:xfrm>
            <a:off x="5438298" y="1161805"/>
            <a:ext cx="5036754" cy="7963390"/>
          </a:xfrm>
          <a:prstGeom prst="rect">
            <a:avLst/>
          </a:prstGeom>
        </p:spPr>
      </p:pic>
      <p:sp>
        <p:nvSpPr>
          <p:cNvPr id="6" name="TextBox 6"/>
          <p:cNvSpPr txBox="1"/>
          <p:nvPr/>
        </p:nvSpPr>
        <p:spPr>
          <a:xfrm>
            <a:off x="457200" y="4539600"/>
            <a:ext cx="4703553" cy="1231106"/>
          </a:xfrm>
          <a:prstGeom prst="rect">
            <a:avLst/>
          </a:prstGeom>
        </p:spPr>
        <p:txBody>
          <a:bodyPr wrap="square" lIns="0" tIns="0" rIns="0" bIns="0" rtlCol="0" anchor="t">
            <a:spAutoFit/>
          </a:bodyPr>
          <a:lstStyle/>
          <a:p>
            <a:pPr>
              <a:lnSpc>
                <a:spcPts val="9600"/>
              </a:lnSpc>
            </a:pPr>
            <a:r>
              <a:rPr lang="en-US" sz="8000" spc="-80" dirty="0">
                <a:solidFill>
                  <a:srgbClr val="000000"/>
                </a:solidFill>
                <a:latin typeface="Graphik Regular" panose="020B0503030202060203" pitchFamily="34" charset="0"/>
              </a:rPr>
              <a:t>Summary</a:t>
            </a:r>
          </a:p>
        </p:txBody>
      </p:sp>
      <p:grpSp>
        <p:nvGrpSpPr>
          <p:cNvPr id="7" name="Group 7"/>
          <p:cNvGrpSpPr/>
          <p:nvPr/>
        </p:nvGrpSpPr>
        <p:grpSpPr>
          <a:xfrm>
            <a:off x="327032" y="9481425"/>
            <a:ext cx="9711338" cy="2017079"/>
            <a:chOff x="0" y="0"/>
            <a:chExt cx="12948451" cy="2689439"/>
          </a:xfrm>
        </p:grpSpPr>
        <p:pic>
          <p:nvPicPr>
            <p:cNvPr id="8" name="Picture 8"/>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10056582" y="0"/>
              <a:ext cx="2891870" cy="2689439"/>
            </a:xfrm>
            <a:prstGeom prst="rect">
              <a:avLst/>
            </a:prstGeom>
          </p:spPr>
        </p:pic>
        <p:pic>
          <p:nvPicPr>
            <p:cNvPr id="9" name="Picture 9"/>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6704388" y="0"/>
              <a:ext cx="2891870" cy="2689439"/>
            </a:xfrm>
            <a:prstGeom prst="rect">
              <a:avLst/>
            </a:prstGeom>
          </p:spPr>
        </p:pic>
        <p:pic>
          <p:nvPicPr>
            <p:cNvPr id="10" name="Picture 10"/>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3352194" y="0"/>
              <a:ext cx="2891870" cy="2689439"/>
            </a:xfrm>
            <a:prstGeom prst="rect">
              <a:avLst/>
            </a:prstGeom>
          </p:spPr>
        </p:pic>
        <p:pic>
          <p:nvPicPr>
            <p:cNvPr id="11" name="Picture 11"/>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0" y="0"/>
              <a:ext cx="2891870" cy="2689439"/>
            </a:xfrm>
            <a:prstGeom prst="rect">
              <a:avLst/>
            </a:prstGeom>
          </p:spPr>
        </p:pic>
      </p:grpSp>
      <p:grpSp>
        <p:nvGrpSpPr>
          <p:cNvPr id="12" name="Group 12"/>
          <p:cNvGrpSpPr/>
          <p:nvPr/>
        </p:nvGrpSpPr>
        <p:grpSpPr>
          <a:xfrm>
            <a:off x="327032" y="-1179605"/>
            <a:ext cx="9711338" cy="2017079"/>
            <a:chOff x="0" y="0"/>
            <a:chExt cx="12948451" cy="2689439"/>
          </a:xfrm>
        </p:grpSpPr>
        <p:pic>
          <p:nvPicPr>
            <p:cNvPr id="13" name="Picture 13"/>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10056582" y="0"/>
              <a:ext cx="2891870" cy="2689439"/>
            </a:xfrm>
            <a:prstGeom prst="rect">
              <a:avLst/>
            </a:prstGeom>
          </p:spPr>
        </p:pic>
        <p:pic>
          <p:nvPicPr>
            <p:cNvPr id="14" name="Picture 14"/>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6704388" y="0"/>
              <a:ext cx="2891870" cy="2689439"/>
            </a:xfrm>
            <a:prstGeom prst="rect">
              <a:avLst/>
            </a:prstGeom>
          </p:spPr>
        </p:pic>
        <p:pic>
          <p:nvPicPr>
            <p:cNvPr id="15" name="Picture 15"/>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3352194" y="0"/>
              <a:ext cx="2891870" cy="2689439"/>
            </a:xfrm>
            <a:prstGeom prst="rect">
              <a:avLst/>
            </a:prstGeom>
          </p:spPr>
        </p:pic>
        <p:pic>
          <p:nvPicPr>
            <p:cNvPr id="16" name="Picture 16"/>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0" y="0"/>
              <a:ext cx="2891870" cy="2689439"/>
            </a:xfrm>
            <a:prstGeom prst="rect">
              <a:avLst/>
            </a:prstGeom>
          </p:spPr>
        </p:pic>
      </p:grpSp>
      <p:sp>
        <p:nvSpPr>
          <p:cNvPr id="22" name="TextBox 13">
            <a:extLst>
              <a:ext uri="{FF2B5EF4-FFF2-40B4-BE49-F238E27FC236}">
                <a16:creationId xmlns:a16="http://schemas.microsoft.com/office/drawing/2014/main" id="{3DAE5247-0244-4123-A713-8D8809E80C70}"/>
              </a:ext>
            </a:extLst>
          </p:cNvPr>
          <p:cNvSpPr txBox="1"/>
          <p:nvPr/>
        </p:nvSpPr>
        <p:spPr>
          <a:xfrm>
            <a:off x="11571673" y="1048611"/>
            <a:ext cx="5677467" cy="438835"/>
          </a:xfrm>
          <a:prstGeom prst="rect">
            <a:avLst/>
          </a:prstGeom>
        </p:spPr>
        <p:txBody>
          <a:bodyPr lIns="0" tIns="0" rIns="0" bIns="0" rtlCol="0" anchor="t">
            <a:spAutoFit/>
          </a:bodyPr>
          <a:lstStyle/>
          <a:p>
            <a:pPr>
              <a:lnSpc>
                <a:spcPts val="2940"/>
              </a:lnSpc>
            </a:pPr>
            <a:endParaRPr lang="en-US" sz="2100" spc="-21" dirty="0">
              <a:solidFill>
                <a:srgbClr val="000000"/>
              </a:solidFill>
              <a:latin typeface="Graphik Regular" panose="020B0503030202060203" pitchFamily="34" charset="0"/>
            </a:endParaRPr>
          </a:p>
        </p:txBody>
      </p:sp>
      <p:grpSp>
        <p:nvGrpSpPr>
          <p:cNvPr id="23" name="Group 14">
            <a:extLst>
              <a:ext uri="{FF2B5EF4-FFF2-40B4-BE49-F238E27FC236}">
                <a16:creationId xmlns:a16="http://schemas.microsoft.com/office/drawing/2014/main" id="{F49CBA38-C879-499F-B0F5-691188949921}"/>
              </a:ext>
            </a:extLst>
          </p:cNvPr>
          <p:cNvGrpSpPr/>
          <p:nvPr/>
        </p:nvGrpSpPr>
        <p:grpSpPr>
          <a:xfrm>
            <a:off x="11581833" y="6964868"/>
            <a:ext cx="5677467" cy="867617"/>
            <a:chOff x="0" y="-47625"/>
            <a:chExt cx="7569956" cy="1156823"/>
          </a:xfrm>
        </p:grpSpPr>
        <p:sp>
          <p:nvSpPr>
            <p:cNvPr id="24" name="TextBox 15">
              <a:extLst>
                <a:ext uri="{FF2B5EF4-FFF2-40B4-BE49-F238E27FC236}">
                  <a16:creationId xmlns:a16="http://schemas.microsoft.com/office/drawing/2014/main" id="{3A90234A-916B-4C29-ACF1-11F97E8C2563}"/>
                </a:ext>
              </a:extLst>
            </p:cNvPr>
            <p:cNvSpPr txBox="1"/>
            <p:nvPr/>
          </p:nvSpPr>
          <p:spPr>
            <a:xfrm>
              <a:off x="0" y="691990"/>
              <a:ext cx="7569956" cy="417208"/>
            </a:xfrm>
            <a:prstGeom prst="rect">
              <a:avLst/>
            </a:prstGeom>
          </p:spPr>
          <p:txBody>
            <a:bodyPr lIns="0" tIns="0" rIns="0" bIns="0" rtlCol="0" anchor="t">
              <a:spAutoFit/>
            </a:bodyPr>
            <a:lstStyle/>
            <a:p>
              <a:pPr>
                <a:lnSpc>
                  <a:spcPts val="2660"/>
                </a:lnSpc>
              </a:pPr>
              <a:endParaRPr lang="en-US" sz="1900" spc="-19" dirty="0">
                <a:solidFill>
                  <a:srgbClr val="000000"/>
                </a:solidFill>
                <a:latin typeface="Graphik Regular" panose="020B0503030202060203" pitchFamily="34" charset="0"/>
              </a:endParaRPr>
            </a:p>
          </p:txBody>
        </p:sp>
        <p:sp>
          <p:nvSpPr>
            <p:cNvPr id="25" name="TextBox 16">
              <a:extLst>
                <a:ext uri="{FF2B5EF4-FFF2-40B4-BE49-F238E27FC236}">
                  <a16:creationId xmlns:a16="http://schemas.microsoft.com/office/drawing/2014/main" id="{E1CF9388-A25B-45EF-AAD4-73FE2BA72053}"/>
                </a:ext>
              </a:extLst>
            </p:cNvPr>
            <p:cNvSpPr txBox="1"/>
            <p:nvPr/>
          </p:nvSpPr>
          <p:spPr>
            <a:xfrm>
              <a:off x="0" y="-47625"/>
              <a:ext cx="7569956" cy="451705"/>
            </a:xfrm>
            <a:prstGeom prst="rect">
              <a:avLst/>
            </a:prstGeom>
          </p:spPr>
          <p:txBody>
            <a:bodyPr lIns="0" tIns="0" rIns="0" bIns="0" rtlCol="0" anchor="t">
              <a:spAutoFit/>
            </a:bodyPr>
            <a:lstStyle/>
            <a:p>
              <a:pPr>
                <a:lnSpc>
                  <a:spcPts val="2940"/>
                </a:lnSpc>
              </a:pPr>
              <a:endParaRPr lang="en-US" sz="2100" spc="-21" dirty="0">
                <a:solidFill>
                  <a:srgbClr val="000000"/>
                </a:solidFill>
                <a:latin typeface="Graphik Regular" panose="020B0503030202060203" pitchFamily="34" charset="0"/>
              </a:endParaRPr>
            </a:p>
          </p:txBody>
        </p:sp>
      </p:grpSp>
      <p:sp>
        <p:nvSpPr>
          <p:cNvPr id="17" name="Rectangle 16"/>
          <p:cNvSpPr/>
          <p:nvPr/>
        </p:nvSpPr>
        <p:spPr>
          <a:xfrm>
            <a:off x="11013440" y="1431057"/>
            <a:ext cx="7239000" cy="3108543"/>
          </a:xfrm>
          <a:prstGeom prst="rect">
            <a:avLst/>
          </a:prstGeom>
        </p:spPr>
        <p:txBody>
          <a:bodyPr wrap="square">
            <a:spAutoFit/>
          </a:bodyPr>
          <a:lstStyle/>
          <a:p>
            <a:r>
              <a:rPr lang="en-US" sz="2800" dirty="0">
                <a:latin typeface="Times New Roman" panose="02020603050405020304" pitchFamily="18" charset="0"/>
                <a:cs typeface="Times New Roman" panose="02020603050405020304" pitchFamily="18" charset="0"/>
              </a:rPr>
              <a:t>NEXT STEPS </a:t>
            </a:r>
          </a:p>
          <a:p>
            <a:r>
              <a:rPr lang="en-US" sz="2800" dirty="0" smtClean="0">
                <a:latin typeface="Times New Roman" panose="02020603050405020304" pitchFamily="18" charset="0"/>
                <a:cs typeface="Times New Roman" panose="02020603050405020304" pitchFamily="18" charset="0"/>
              </a:rPr>
              <a:t>This ad hoc analysis is insightful, but it is </a:t>
            </a:r>
            <a:r>
              <a:rPr lang="en-US" sz="2800" dirty="0" smtClean="0">
                <a:latin typeface="Times New Roman" panose="02020603050405020304" pitchFamily="18" charset="0"/>
                <a:cs typeface="Times New Roman" panose="02020603050405020304" pitchFamily="18" charset="0"/>
              </a:rPr>
              <a:t>time to take this analysis further into large scale production for real time understanding of your business. We can show you how to do that.</a:t>
            </a:r>
            <a:endParaRPr lang="en-US" sz="2800" dirty="0">
              <a:latin typeface="Times New Roman" panose="02020603050405020304" pitchFamily="18" charset="0"/>
              <a:cs typeface="Times New Roman" panose="02020603050405020304" pitchFamily="18" charset="0"/>
            </a:endParaRPr>
          </a:p>
          <a:p>
            <a:endParaRPr lang="en-US" sz="2800" dirty="0">
              <a:latin typeface="Times New Roman" panose="02020603050405020304" pitchFamily="18" charset="0"/>
              <a:cs typeface="Times New Roman" panose="02020603050405020304" pitchFamily="18" charset="0"/>
            </a:endParaRPr>
          </a:p>
          <a:p>
            <a:endParaRPr lang="en-US"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676535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sp>
        <p:nvSpPr>
          <p:cNvPr id="2" name="TextBox 2"/>
          <p:cNvSpPr txBox="1"/>
          <p:nvPr/>
        </p:nvSpPr>
        <p:spPr>
          <a:xfrm>
            <a:off x="5421913" y="5552246"/>
            <a:ext cx="5385738" cy="412292"/>
          </a:xfrm>
          <a:prstGeom prst="rect">
            <a:avLst/>
          </a:prstGeom>
        </p:spPr>
        <p:txBody>
          <a:bodyPr lIns="0" tIns="0" rIns="0" bIns="0" rtlCol="0" anchor="t">
            <a:spAutoFit/>
          </a:bodyPr>
          <a:lstStyle/>
          <a:p>
            <a:pPr>
              <a:lnSpc>
                <a:spcPts val="3640"/>
              </a:lnSpc>
            </a:pPr>
            <a:r>
              <a:rPr lang="en-US" sz="2600" spc="-26" dirty="0">
                <a:solidFill>
                  <a:srgbClr val="FFFFFF"/>
                </a:solidFill>
                <a:latin typeface="Graphik Regular" panose="020B0503030202060203" pitchFamily="34" charset="0"/>
              </a:rPr>
              <a:t>ANY QUESTIONS?</a:t>
            </a:r>
          </a:p>
        </p:txBody>
      </p:sp>
      <p:grpSp>
        <p:nvGrpSpPr>
          <p:cNvPr id="3" name="Group 3"/>
          <p:cNvGrpSpPr/>
          <p:nvPr/>
        </p:nvGrpSpPr>
        <p:grpSpPr>
          <a:xfrm>
            <a:off x="728428" y="3599225"/>
            <a:ext cx="3546595" cy="3371248"/>
            <a:chOff x="0" y="0"/>
            <a:chExt cx="4728794" cy="4494997"/>
          </a:xfrm>
        </p:grpSpPr>
        <p:grpSp>
          <p:nvGrpSpPr>
            <p:cNvPr id="4" name="Group 4"/>
            <p:cNvGrpSpPr>
              <a:grpSpLocks noChangeAspect="1"/>
            </p:cNvGrpSpPr>
            <p:nvPr/>
          </p:nvGrpSpPr>
          <p:grpSpPr>
            <a:xfrm>
              <a:off x="782946" y="549149"/>
              <a:ext cx="3945848" cy="3945848"/>
              <a:chOff x="0" y="0"/>
              <a:chExt cx="6350000" cy="6350000"/>
            </a:xfrm>
          </p:grpSpPr>
          <p:sp>
            <p:nvSpPr>
              <p:cNvPr id="5" name="Freeform 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chemeClr val="bg1"/>
              </a:solidFill>
            </p:spPr>
          </p:sp>
        </p:grpSp>
        <p:pic>
          <p:nvPicPr>
            <p:cNvPr id="6" name="Picture 6"/>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b="321"/>
            <a:stretch>
              <a:fillRect/>
            </a:stretch>
          </p:blipFill>
          <p:spPr>
            <a:xfrm rot="-5115457">
              <a:off x="160550" y="152500"/>
              <a:ext cx="3945848" cy="3954260"/>
            </a:xfrm>
            <a:prstGeom prst="rect">
              <a:avLst/>
            </a:prstGeom>
          </p:spPr>
        </p:pic>
      </p:grpSp>
      <p:sp>
        <p:nvSpPr>
          <p:cNvPr id="7" name="TextBox 7"/>
          <p:cNvSpPr txBox="1"/>
          <p:nvPr/>
        </p:nvSpPr>
        <p:spPr>
          <a:xfrm>
            <a:off x="4669076" y="4178375"/>
            <a:ext cx="5729829" cy="1231106"/>
          </a:xfrm>
          <a:prstGeom prst="rect">
            <a:avLst/>
          </a:prstGeom>
        </p:spPr>
        <p:txBody>
          <a:bodyPr lIns="0" tIns="0" rIns="0" bIns="0" rtlCol="0" anchor="t">
            <a:spAutoFit/>
          </a:bodyPr>
          <a:lstStyle/>
          <a:p>
            <a:pPr algn="r">
              <a:lnSpc>
                <a:spcPts val="9600"/>
              </a:lnSpc>
            </a:pPr>
            <a:r>
              <a:rPr lang="en-US" sz="8000" spc="-80" dirty="0">
                <a:solidFill>
                  <a:srgbClr val="FFFFFF"/>
                </a:solidFill>
                <a:latin typeface="Graphik Regular" panose="020B0503030202060203" pitchFamily="34" charset="0"/>
              </a:rPr>
              <a:t>Thank you!</a:t>
            </a:r>
          </a:p>
        </p:txBody>
      </p:sp>
      <p:grpSp>
        <p:nvGrpSpPr>
          <p:cNvPr id="8" name="Group 8"/>
          <p:cNvGrpSpPr/>
          <p:nvPr/>
        </p:nvGrpSpPr>
        <p:grpSpPr>
          <a:xfrm>
            <a:off x="517113" y="-1140306"/>
            <a:ext cx="17253775" cy="2017079"/>
            <a:chOff x="0" y="0"/>
            <a:chExt cx="23005033" cy="2689439"/>
          </a:xfrm>
        </p:grpSpPr>
        <p:pic>
          <p:nvPicPr>
            <p:cNvPr id="9" name="Picture 9"/>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16760969" y="0"/>
              <a:ext cx="2891870" cy="2689439"/>
            </a:xfrm>
            <a:prstGeom prst="rect">
              <a:avLst/>
            </a:prstGeom>
          </p:spPr>
        </p:pic>
        <p:pic>
          <p:nvPicPr>
            <p:cNvPr id="10" name="Picture 10"/>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13408776" y="0"/>
              <a:ext cx="2891870" cy="2689439"/>
            </a:xfrm>
            <a:prstGeom prst="rect">
              <a:avLst/>
            </a:prstGeom>
          </p:spPr>
        </p:pic>
        <p:pic>
          <p:nvPicPr>
            <p:cNvPr id="11" name="Picture 11"/>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10056582" y="0"/>
              <a:ext cx="2891870" cy="2689439"/>
            </a:xfrm>
            <a:prstGeom prst="rect">
              <a:avLst/>
            </a:prstGeom>
          </p:spPr>
        </p:pic>
        <p:pic>
          <p:nvPicPr>
            <p:cNvPr id="12" name="Picture 12"/>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20113163" y="0"/>
              <a:ext cx="2891870" cy="2689439"/>
            </a:xfrm>
            <a:prstGeom prst="rect">
              <a:avLst/>
            </a:prstGeom>
          </p:spPr>
        </p:pic>
        <p:pic>
          <p:nvPicPr>
            <p:cNvPr id="13" name="Picture 13"/>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6704388" y="0"/>
              <a:ext cx="2891870" cy="2689439"/>
            </a:xfrm>
            <a:prstGeom prst="rect">
              <a:avLst/>
            </a:prstGeom>
          </p:spPr>
        </p:pic>
        <p:pic>
          <p:nvPicPr>
            <p:cNvPr id="14" name="Picture 14"/>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3352194" y="0"/>
              <a:ext cx="2891870" cy="2689439"/>
            </a:xfrm>
            <a:prstGeom prst="rect">
              <a:avLst/>
            </a:prstGeom>
          </p:spPr>
        </p:pic>
        <p:pic>
          <p:nvPicPr>
            <p:cNvPr id="15" name="Picture 15"/>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0" y="0"/>
              <a:ext cx="2891870" cy="2689439"/>
            </a:xfrm>
            <a:prstGeom prst="rect">
              <a:avLst/>
            </a:prstGeom>
          </p:spPr>
        </p:pic>
      </p:grpSp>
      <p:grpSp>
        <p:nvGrpSpPr>
          <p:cNvPr id="16" name="Group 16"/>
          <p:cNvGrpSpPr/>
          <p:nvPr/>
        </p:nvGrpSpPr>
        <p:grpSpPr>
          <a:xfrm>
            <a:off x="517113" y="9394369"/>
            <a:ext cx="17253775" cy="2017079"/>
            <a:chOff x="0" y="0"/>
            <a:chExt cx="23005033" cy="2689439"/>
          </a:xfrm>
        </p:grpSpPr>
        <p:pic>
          <p:nvPicPr>
            <p:cNvPr id="17" name="Picture 17"/>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16760969" y="0"/>
              <a:ext cx="2891870" cy="2689439"/>
            </a:xfrm>
            <a:prstGeom prst="rect">
              <a:avLst/>
            </a:prstGeom>
          </p:spPr>
        </p:pic>
        <p:pic>
          <p:nvPicPr>
            <p:cNvPr id="18" name="Picture 18"/>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13408776" y="0"/>
              <a:ext cx="2891870" cy="2689439"/>
            </a:xfrm>
            <a:prstGeom prst="rect">
              <a:avLst/>
            </a:prstGeom>
          </p:spPr>
        </p:pic>
        <p:pic>
          <p:nvPicPr>
            <p:cNvPr id="19" name="Picture 19"/>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10056582" y="0"/>
              <a:ext cx="2891870" cy="2689439"/>
            </a:xfrm>
            <a:prstGeom prst="rect">
              <a:avLst/>
            </a:prstGeom>
          </p:spPr>
        </p:pic>
        <p:pic>
          <p:nvPicPr>
            <p:cNvPr id="20" name="Picture 20"/>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20113163" y="0"/>
              <a:ext cx="2891870" cy="2689439"/>
            </a:xfrm>
            <a:prstGeom prst="rect">
              <a:avLst/>
            </a:prstGeom>
          </p:spPr>
        </p:pic>
        <p:pic>
          <p:nvPicPr>
            <p:cNvPr id="21" name="Picture 21"/>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6704388" y="0"/>
              <a:ext cx="2891870" cy="2689439"/>
            </a:xfrm>
            <a:prstGeom prst="rect">
              <a:avLst/>
            </a:prstGeom>
          </p:spPr>
        </p:pic>
        <p:pic>
          <p:nvPicPr>
            <p:cNvPr id="22" name="Picture 22"/>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3352194" y="0"/>
              <a:ext cx="2891870" cy="2689439"/>
            </a:xfrm>
            <a:prstGeom prst="rect">
              <a:avLst/>
            </a:prstGeom>
          </p:spPr>
        </p:pic>
        <p:pic>
          <p:nvPicPr>
            <p:cNvPr id="23" name="Picture 23"/>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0" y="0"/>
              <a:ext cx="2891870" cy="2689439"/>
            </a:xfrm>
            <a:prstGeom prst="rect">
              <a:avLst/>
            </a:prstGeom>
          </p:spPr>
        </p:pic>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921591" y="3285301"/>
            <a:ext cx="8673443" cy="5182186"/>
            <a:chOff x="0" y="0"/>
            <a:chExt cx="11564591" cy="6909583"/>
          </a:xfrm>
        </p:grpSpPr>
        <p:sp>
          <p:nvSpPr>
            <p:cNvPr id="3" name="TextBox 3"/>
            <p:cNvSpPr txBox="1"/>
            <p:nvPr/>
          </p:nvSpPr>
          <p:spPr>
            <a:xfrm>
              <a:off x="0" y="0"/>
              <a:ext cx="11564591" cy="1641474"/>
            </a:xfrm>
            <a:prstGeom prst="rect">
              <a:avLst/>
            </a:prstGeom>
          </p:spPr>
          <p:txBody>
            <a:bodyPr lIns="0" tIns="0" rIns="0" bIns="0" rtlCol="0" anchor="t">
              <a:spAutoFit/>
            </a:bodyPr>
            <a:lstStyle/>
            <a:p>
              <a:pPr>
                <a:lnSpc>
                  <a:spcPts val="9600"/>
                </a:lnSpc>
              </a:pPr>
              <a:r>
                <a:rPr lang="en-US" sz="8000" spc="-80" dirty="0">
                  <a:solidFill>
                    <a:srgbClr val="000000"/>
                  </a:solidFill>
                  <a:latin typeface="Graphik Regular" panose="020B0503030202060203" pitchFamily="34" charset="0"/>
                </a:rPr>
                <a:t>Today's agenda</a:t>
              </a:r>
            </a:p>
          </p:txBody>
        </p:sp>
        <p:sp>
          <p:nvSpPr>
            <p:cNvPr id="4" name="TextBox 4"/>
            <p:cNvSpPr txBox="1"/>
            <p:nvPr/>
          </p:nvSpPr>
          <p:spPr>
            <a:xfrm>
              <a:off x="0" y="2477599"/>
              <a:ext cx="11564591" cy="4431984"/>
            </a:xfrm>
            <a:prstGeom prst="rect">
              <a:avLst/>
            </a:prstGeom>
          </p:spPr>
          <p:txBody>
            <a:bodyPr lIns="0" tIns="0" rIns="0" bIns="0" rtlCol="0" anchor="t">
              <a:spAutoFit/>
            </a:bodyPr>
            <a:lstStyle/>
            <a:p>
              <a:r>
                <a:rPr lang="en-US" sz="3600" spc="-19" dirty="0" smtClean="0">
                  <a:solidFill>
                    <a:srgbClr val="000000"/>
                  </a:solidFill>
                  <a:latin typeface="Times New Roman" panose="02020603050405020304" pitchFamily="18" charset="0"/>
                  <a:cs typeface="Times New Roman" panose="02020603050405020304" pitchFamily="18" charset="0"/>
                </a:rPr>
                <a:t>Project recap</a:t>
              </a:r>
            </a:p>
            <a:p>
              <a:r>
                <a:rPr lang="en-US" sz="3600" spc="-19" dirty="0" smtClean="0">
                  <a:solidFill>
                    <a:srgbClr val="000000"/>
                  </a:solidFill>
                  <a:latin typeface="Times New Roman" panose="02020603050405020304" pitchFamily="18" charset="0"/>
                  <a:cs typeface="Times New Roman" panose="02020603050405020304" pitchFamily="18" charset="0"/>
                </a:rPr>
                <a:t>Problem</a:t>
              </a:r>
            </a:p>
            <a:p>
              <a:r>
                <a:rPr lang="en-US" sz="3600" spc="-19" dirty="0" smtClean="0">
                  <a:solidFill>
                    <a:srgbClr val="000000"/>
                  </a:solidFill>
                  <a:latin typeface="Times New Roman" panose="02020603050405020304" pitchFamily="18" charset="0"/>
                  <a:cs typeface="Times New Roman" panose="02020603050405020304" pitchFamily="18" charset="0"/>
                </a:rPr>
                <a:t>The Analytics team</a:t>
              </a:r>
            </a:p>
            <a:p>
              <a:r>
                <a:rPr lang="en-US" sz="3600" spc="-19" dirty="0" smtClean="0">
                  <a:solidFill>
                    <a:srgbClr val="000000"/>
                  </a:solidFill>
                  <a:latin typeface="Times New Roman" panose="02020603050405020304" pitchFamily="18" charset="0"/>
                  <a:cs typeface="Times New Roman" panose="02020603050405020304" pitchFamily="18" charset="0"/>
                </a:rPr>
                <a:t>Process</a:t>
              </a:r>
            </a:p>
            <a:p>
              <a:r>
                <a:rPr lang="en-US" sz="3600" spc="-19" dirty="0" smtClean="0">
                  <a:solidFill>
                    <a:srgbClr val="000000"/>
                  </a:solidFill>
                  <a:latin typeface="Times New Roman" panose="02020603050405020304" pitchFamily="18" charset="0"/>
                  <a:cs typeface="Times New Roman" panose="02020603050405020304" pitchFamily="18" charset="0"/>
                </a:rPr>
                <a:t>Insights</a:t>
              </a:r>
              <a:endParaRPr lang="en-US" sz="3600" spc="-19" dirty="0">
                <a:solidFill>
                  <a:srgbClr val="000000"/>
                </a:solidFill>
                <a:latin typeface="Times New Roman" panose="02020603050405020304" pitchFamily="18" charset="0"/>
                <a:cs typeface="Times New Roman" panose="02020603050405020304" pitchFamily="18" charset="0"/>
              </a:endParaRPr>
            </a:p>
            <a:p>
              <a:r>
                <a:rPr lang="en-US" sz="3600" spc="-19" dirty="0" smtClean="0">
                  <a:solidFill>
                    <a:srgbClr val="000000"/>
                  </a:solidFill>
                  <a:latin typeface="Times New Roman" panose="02020603050405020304" pitchFamily="18" charset="0"/>
                  <a:cs typeface="Times New Roman" panose="02020603050405020304" pitchFamily="18" charset="0"/>
                </a:rPr>
                <a:t>Summary</a:t>
              </a:r>
              <a:endParaRPr lang="en-US" sz="3600" spc="-19" dirty="0">
                <a:solidFill>
                  <a:srgbClr val="000000"/>
                </a:solidFill>
                <a:latin typeface="Times New Roman" panose="02020603050405020304" pitchFamily="18" charset="0"/>
                <a:cs typeface="Times New Roman" panose="02020603050405020304" pitchFamily="18" charset="0"/>
              </a:endParaRPr>
            </a:p>
          </p:txBody>
        </p:sp>
      </p:grpSp>
      <p:grpSp>
        <p:nvGrpSpPr>
          <p:cNvPr id="5" name="Group 5"/>
          <p:cNvGrpSpPr/>
          <p:nvPr/>
        </p:nvGrpSpPr>
        <p:grpSpPr>
          <a:xfrm>
            <a:off x="15307242" y="-1685151"/>
            <a:ext cx="3545508" cy="3370302"/>
            <a:chOff x="0" y="0"/>
            <a:chExt cx="4727344" cy="4493736"/>
          </a:xfrm>
        </p:grpSpPr>
        <p:grpSp>
          <p:nvGrpSpPr>
            <p:cNvPr id="6" name="Group 6"/>
            <p:cNvGrpSpPr>
              <a:grpSpLocks noChangeAspect="1"/>
            </p:cNvGrpSpPr>
            <p:nvPr/>
          </p:nvGrpSpPr>
          <p:grpSpPr>
            <a:xfrm>
              <a:off x="644072" y="410464"/>
              <a:ext cx="4083272" cy="4083272"/>
              <a:chOff x="0" y="0"/>
              <a:chExt cx="6350000" cy="6350000"/>
            </a:xfrm>
          </p:grpSpPr>
          <p:sp>
            <p:nvSpPr>
              <p:cNvPr id="7" name="Freeform 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8" name="Picture 8"/>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b="321"/>
            <a:stretch>
              <a:fillRect/>
            </a:stretch>
          </p:blipFill>
          <p:spPr>
            <a:xfrm>
              <a:off x="0" y="0"/>
              <a:ext cx="4083272" cy="4091977"/>
            </a:xfrm>
            <a:prstGeom prst="rect">
              <a:avLst/>
            </a:prstGeom>
          </p:spPr>
        </p:pic>
      </p:grpSp>
      <p:grpSp>
        <p:nvGrpSpPr>
          <p:cNvPr id="9" name="Group 9"/>
          <p:cNvGrpSpPr/>
          <p:nvPr/>
        </p:nvGrpSpPr>
        <p:grpSpPr>
          <a:xfrm>
            <a:off x="13610070" y="3458349"/>
            <a:ext cx="3545508" cy="3370302"/>
            <a:chOff x="0" y="0"/>
            <a:chExt cx="4727344" cy="4493736"/>
          </a:xfrm>
        </p:grpSpPr>
        <p:grpSp>
          <p:nvGrpSpPr>
            <p:cNvPr id="10" name="Group 10"/>
            <p:cNvGrpSpPr>
              <a:grpSpLocks noChangeAspect="1"/>
            </p:cNvGrpSpPr>
            <p:nvPr/>
          </p:nvGrpSpPr>
          <p:grpSpPr>
            <a:xfrm>
              <a:off x="644072" y="410464"/>
              <a:ext cx="4083272" cy="4083272"/>
              <a:chOff x="0" y="0"/>
              <a:chExt cx="6350000" cy="6350000"/>
            </a:xfrm>
          </p:grpSpPr>
          <p:sp>
            <p:nvSpPr>
              <p:cNvPr id="11" name="Freeform 11"/>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2" name="Picture 12"/>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b="321"/>
            <a:stretch>
              <a:fillRect/>
            </a:stretch>
          </p:blipFill>
          <p:spPr>
            <a:xfrm>
              <a:off x="0" y="0"/>
              <a:ext cx="4083272" cy="4091977"/>
            </a:xfrm>
            <a:prstGeom prst="rect">
              <a:avLst/>
            </a:prstGeom>
          </p:spPr>
        </p:pic>
      </p:grpSp>
      <p:grpSp>
        <p:nvGrpSpPr>
          <p:cNvPr id="13" name="Group 13"/>
          <p:cNvGrpSpPr/>
          <p:nvPr/>
        </p:nvGrpSpPr>
        <p:grpSpPr>
          <a:xfrm>
            <a:off x="11912898" y="8601849"/>
            <a:ext cx="3545508" cy="3370302"/>
            <a:chOff x="0" y="0"/>
            <a:chExt cx="4727344" cy="4493736"/>
          </a:xfrm>
        </p:grpSpPr>
        <p:grpSp>
          <p:nvGrpSpPr>
            <p:cNvPr id="14" name="Group 14"/>
            <p:cNvGrpSpPr>
              <a:grpSpLocks noChangeAspect="1"/>
            </p:cNvGrpSpPr>
            <p:nvPr/>
          </p:nvGrpSpPr>
          <p:grpSpPr>
            <a:xfrm>
              <a:off x="644072" y="410464"/>
              <a:ext cx="4083272" cy="4083272"/>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6" name="Picture 16"/>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b="321"/>
            <a:stretch>
              <a:fillRect/>
            </a:stretch>
          </p:blipFill>
          <p:spPr>
            <a:xfrm>
              <a:off x="0" y="0"/>
              <a:ext cx="4083272" cy="4091977"/>
            </a:xfrm>
            <a:prstGeom prst="rect">
              <a:avLst/>
            </a:prstGeom>
          </p:spPr>
        </p:pic>
      </p:grpSp>
      <p:grpSp>
        <p:nvGrpSpPr>
          <p:cNvPr id="17" name="Group 17"/>
          <p:cNvGrpSpPr/>
          <p:nvPr/>
        </p:nvGrpSpPr>
        <p:grpSpPr>
          <a:xfrm>
            <a:off x="-927557" y="406153"/>
            <a:ext cx="2253799" cy="9474693"/>
            <a:chOff x="0" y="0"/>
            <a:chExt cx="3005065" cy="12632924"/>
          </a:xfrm>
        </p:grpSpPr>
        <p:pic>
          <p:nvPicPr>
            <p:cNvPr id="18" name="Picture 18"/>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0" y="0"/>
              <a:ext cx="3005065" cy="2794710"/>
            </a:xfrm>
            <a:prstGeom prst="rect">
              <a:avLst/>
            </a:prstGeom>
          </p:spPr>
        </p:pic>
        <p:pic>
          <p:nvPicPr>
            <p:cNvPr id="19" name="Picture 19"/>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0" y="3279405"/>
              <a:ext cx="3005065" cy="2794710"/>
            </a:xfrm>
            <a:prstGeom prst="rect">
              <a:avLst/>
            </a:prstGeom>
          </p:spPr>
        </p:pic>
        <p:pic>
          <p:nvPicPr>
            <p:cNvPr id="20" name="Picture 20"/>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0" y="6558809"/>
              <a:ext cx="3005065" cy="2794710"/>
            </a:xfrm>
            <a:prstGeom prst="rect">
              <a:avLst/>
            </a:prstGeom>
          </p:spPr>
        </p:pic>
        <p:pic>
          <p:nvPicPr>
            <p:cNvPr id="21" name="Picture 21"/>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0" y="9838214"/>
              <a:ext cx="3005065" cy="2794710"/>
            </a:xfrm>
            <a:prstGeom prst="rect">
              <a:avLst/>
            </a:prstGeom>
          </p:spPr>
        </p:pic>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grpSp>
        <p:nvGrpSpPr>
          <p:cNvPr id="2" name="Group 2"/>
          <p:cNvGrpSpPr/>
          <p:nvPr/>
        </p:nvGrpSpPr>
        <p:grpSpPr>
          <a:xfrm>
            <a:off x="517113" y="456585"/>
            <a:ext cx="17253775" cy="9117799"/>
            <a:chOff x="0" y="0"/>
            <a:chExt cx="23005033" cy="12157065"/>
          </a:xfrm>
        </p:grpSpPr>
        <p:pic>
          <p:nvPicPr>
            <p:cNvPr id="3" name="Picture 3"/>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6760969" y="3155875"/>
              <a:ext cx="2891870" cy="2689439"/>
            </a:xfrm>
            <a:prstGeom prst="rect">
              <a:avLst/>
            </a:prstGeom>
          </p:spPr>
        </p:pic>
        <p:pic>
          <p:nvPicPr>
            <p:cNvPr id="5" name="Picture 5"/>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6760969" y="6311751"/>
              <a:ext cx="2891870" cy="2689439"/>
            </a:xfrm>
            <a:prstGeom prst="rect">
              <a:avLst/>
            </a:prstGeom>
          </p:spPr>
        </p:pic>
        <p:pic>
          <p:nvPicPr>
            <p:cNvPr id="6" name="Picture 6"/>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6760969" y="9467626"/>
              <a:ext cx="2891870" cy="2689439"/>
            </a:xfrm>
            <a:prstGeom prst="rect">
              <a:avLst/>
            </a:prstGeom>
          </p:spPr>
        </p:pic>
        <p:pic>
          <p:nvPicPr>
            <p:cNvPr id="7" name="Picture 7"/>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3408776" y="0"/>
              <a:ext cx="2891870" cy="2689439"/>
            </a:xfrm>
            <a:prstGeom prst="rect">
              <a:avLst/>
            </a:prstGeom>
          </p:spPr>
        </p:pic>
        <p:pic>
          <p:nvPicPr>
            <p:cNvPr id="8" name="Picture 8"/>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3408776" y="3155875"/>
              <a:ext cx="2891870" cy="2689439"/>
            </a:xfrm>
            <a:prstGeom prst="rect">
              <a:avLst/>
            </a:prstGeom>
          </p:spPr>
        </p:pic>
        <p:pic>
          <p:nvPicPr>
            <p:cNvPr id="9" name="Picture 9"/>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3408776" y="6311751"/>
              <a:ext cx="2891870" cy="2689439"/>
            </a:xfrm>
            <a:prstGeom prst="rect">
              <a:avLst/>
            </a:prstGeom>
          </p:spPr>
        </p:pic>
        <p:pic>
          <p:nvPicPr>
            <p:cNvPr id="10" name="Picture 10"/>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3408776" y="9467626"/>
              <a:ext cx="2891870" cy="2689439"/>
            </a:xfrm>
            <a:prstGeom prst="rect">
              <a:avLst/>
            </a:prstGeom>
          </p:spPr>
        </p:pic>
        <p:pic>
          <p:nvPicPr>
            <p:cNvPr id="11" name="Picture 11"/>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0056582" y="0"/>
              <a:ext cx="2891870" cy="2689439"/>
            </a:xfrm>
            <a:prstGeom prst="rect">
              <a:avLst/>
            </a:prstGeom>
          </p:spPr>
        </p:pic>
        <p:pic>
          <p:nvPicPr>
            <p:cNvPr id="12" name="Picture 12"/>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0056582" y="3155875"/>
              <a:ext cx="2891870" cy="2689439"/>
            </a:xfrm>
            <a:prstGeom prst="rect">
              <a:avLst/>
            </a:prstGeom>
          </p:spPr>
        </p:pic>
        <p:pic>
          <p:nvPicPr>
            <p:cNvPr id="13" name="Picture 13"/>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0056582" y="6311751"/>
              <a:ext cx="2891870" cy="2689439"/>
            </a:xfrm>
            <a:prstGeom prst="rect">
              <a:avLst/>
            </a:prstGeom>
          </p:spPr>
        </p:pic>
        <p:pic>
          <p:nvPicPr>
            <p:cNvPr id="14" name="Picture 14"/>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0056582" y="9467626"/>
              <a:ext cx="2891870" cy="2689439"/>
            </a:xfrm>
            <a:prstGeom prst="rect">
              <a:avLst/>
            </a:prstGeom>
          </p:spPr>
        </p:pic>
        <p:pic>
          <p:nvPicPr>
            <p:cNvPr id="15" name="Picture 15"/>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20113163" y="0"/>
              <a:ext cx="2891870" cy="2689439"/>
            </a:xfrm>
            <a:prstGeom prst="rect">
              <a:avLst/>
            </a:prstGeom>
          </p:spPr>
        </p:pic>
        <p:pic>
          <p:nvPicPr>
            <p:cNvPr id="16" name="Picture 16"/>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20113163" y="3155875"/>
              <a:ext cx="2891870" cy="2689439"/>
            </a:xfrm>
            <a:prstGeom prst="rect">
              <a:avLst/>
            </a:prstGeom>
          </p:spPr>
        </p:pic>
        <p:pic>
          <p:nvPicPr>
            <p:cNvPr id="17" name="Picture 17"/>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20113163" y="6311751"/>
              <a:ext cx="2891870" cy="2689439"/>
            </a:xfrm>
            <a:prstGeom prst="rect">
              <a:avLst/>
            </a:prstGeom>
          </p:spPr>
        </p:pic>
        <p:pic>
          <p:nvPicPr>
            <p:cNvPr id="18" name="Picture 18"/>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20113163" y="9467626"/>
              <a:ext cx="2891870" cy="2689439"/>
            </a:xfrm>
            <a:prstGeom prst="rect">
              <a:avLst/>
            </a:prstGeom>
          </p:spPr>
        </p:pic>
        <p:pic>
          <p:nvPicPr>
            <p:cNvPr id="19" name="Picture 19"/>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6704388" y="3155875"/>
              <a:ext cx="2891870" cy="2689439"/>
            </a:xfrm>
            <a:prstGeom prst="rect">
              <a:avLst/>
            </a:prstGeom>
          </p:spPr>
        </p:pic>
        <p:pic>
          <p:nvPicPr>
            <p:cNvPr id="21" name="Picture 21"/>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6704388" y="6311751"/>
              <a:ext cx="2891870" cy="2689439"/>
            </a:xfrm>
            <a:prstGeom prst="rect">
              <a:avLst/>
            </a:prstGeom>
          </p:spPr>
        </p:pic>
        <p:pic>
          <p:nvPicPr>
            <p:cNvPr id="22" name="Picture 22"/>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6704388" y="9467626"/>
              <a:ext cx="2891870" cy="2689439"/>
            </a:xfrm>
            <a:prstGeom prst="rect">
              <a:avLst/>
            </a:prstGeom>
          </p:spPr>
        </p:pic>
        <p:pic>
          <p:nvPicPr>
            <p:cNvPr id="23" name="Picture 23"/>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3352194" y="0"/>
              <a:ext cx="2891870" cy="2689439"/>
            </a:xfrm>
            <a:prstGeom prst="rect">
              <a:avLst/>
            </a:prstGeom>
          </p:spPr>
        </p:pic>
        <p:pic>
          <p:nvPicPr>
            <p:cNvPr id="24" name="Picture 24"/>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3352194" y="3155875"/>
              <a:ext cx="2891870" cy="2689439"/>
            </a:xfrm>
            <a:prstGeom prst="rect">
              <a:avLst/>
            </a:prstGeom>
          </p:spPr>
        </p:pic>
        <p:pic>
          <p:nvPicPr>
            <p:cNvPr id="25" name="Picture 25"/>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3352194" y="6311751"/>
              <a:ext cx="2891870" cy="2689439"/>
            </a:xfrm>
            <a:prstGeom prst="rect">
              <a:avLst/>
            </a:prstGeom>
          </p:spPr>
        </p:pic>
        <p:pic>
          <p:nvPicPr>
            <p:cNvPr id="26" name="Picture 26"/>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3352194" y="9467626"/>
              <a:ext cx="2891870" cy="2689439"/>
            </a:xfrm>
            <a:prstGeom prst="rect">
              <a:avLst/>
            </a:prstGeom>
          </p:spPr>
        </p:pic>
        <p:pic>
          <p:nvPicPr>
            <p:cNvPr id="27" name="Picture 27"/>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0" y="0"/>
              <a:ext cx="2891870" cy="2689439"/>
            </a:xfrm>
            <a:prstGeom prst="rect">
              <a:avLst/>
            </a:prstGeom>
          </p:spPr>
        </p:pic>
        <p:pic>
          <p:nvPicPr>
            <p:cNvPr id="28" name="Picture 28"/>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0" y="3155875"/>
              <a:ext cx="2891870" cy="2689439"/>
            </a:xfrm>
            <a:prstGeom prst="rect">
              <a:avLst/>
            </a:prstGeom>
          </p:spPr>
        </p:pic>
        <p:pic>
          <p:nvPicPr>
            <p:cNvPr id="29" name="Picture 29"/>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0" y="6311751"/>
              <a:ext cx="2891870" cy="2689439"/>
            </a:xfrm>
            <a:prstGeom prst="rect">
              <a:avLst/>
            </a:prstGeom>
          </p:spPr>
        </p:pic>
        <p:pic>
          <p:nvPicPr>
            <p:cNvPr id="30" name="Picture 30"/>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0" y="9467626"/>
              <a:ext cx="2891870" cy="2689439"/>
            </a:xfrm>
            <a:prstGeom prst="rect">
              <a:avLst/>
            </a:prstGeom>
          </p:spPr>
        </p:pic>
      </p:grpSp>
      <p:sp>
        <p:nvSpPr>
          <p:cNvPr id="31" name="AutoShape 31"/>
          <p:cNvSpPr/>
          <p:nvPr/>
        </p:nvSpPr>
        <p:spPr>
          <a:xfrm>
            <a:off x="4946896" y="1909667"/>
            <a:ext cx="12823992" cy="7664717"/>
          </a:xfrm>
          <a:prstGeom prst="rect">
            <a:avLst/>
          </a:prstGeom>
          <a:solidFill>
            <a:schemeClr val="bg1"/>
          </a:solidFill>
        </p:spPr>
      </p:sp>
      <p:pic>
        <p:nvPicPr>
          <p:cNvPr id="32" name="Picture 32"/>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b="321"/>
          <a:stretch>
            <a:fillRect/>
          </a:stretch>
        </p:blipFill>
        <p:spPr>
          <a:xfrm rot="10799999">
            <a:off x="1983048" y="1909668"/>
            <a:ext cx="6453903" cy="6467663"/>
          </a:xfrm>
          <a:prstGeom prst="rect">
            <a:avLst/>
          </a:prstGeom>
        </p:spPr>
      </p:pic>
      <p:sp>
        <p:nvSpPr>
          <p:cNvPr id="33" name="TextBox 33"/>
          <p:cNvSpPr txBox="1"/>
          <p:nvPr/>
        </p:nvSpPr>
        <p:spPr>
          <a:xfrm>
            <a:off x="2969013" y="3935700"/>
            <a:ext cx="4481973" cy="2462213"/>
          </a:xfrm>
          <a:prstGeom prst="rect">
            <a:avLst/>
          </a:prstGeom>
        </p:spPr>
        <p:txBody>
          <a:bodyPr lIns="0" tIns="0" rIns="0" bIns="0" rtlCol="0" anchor="t">
            <a:spAutoFit/>
          </a:bodyPr>
          <a:lstStyle/>
          <a:p>
            <a:pPr algn="ctr">
              <a:lnSpc>
                <a:spcPts val="9600"/>
              </a:lnSpc>
            </a:pPr>
            <a:r>
              <a:rPr lang="en-US" sz="8000" spc="-80" dirty="0">
                <a:solidFill>
                  <a:srgbClr val="FFFFFF"/>
                </a:solidFill>
                <a:latin typeface="Graphik Regular" panose="020B0503030202060203" pitchFamily="34" charset="0"/>
              </a:rPr>
              <a:t>Project Recap</a:t>
            </a:r>
          </a:p>
        </p:txBody>
      </p:sp>
      <p:sp>
        <p:nvSpPr>
          <p:cNvPr id="34" name="Rectangle 33"/>
          <p:cNvSpPr/>
          <p:nvPr/>
        </p:nvSpPr>
        <p:spPr>
          <a:xfrm>
            <a:off x="8499198" y="2324100"/>
            <a:ext cx="8950602" cy="4031873"/>
          </a:xfrm>
          <a:prstGeom prst="rect">
            <a:avLst/>
          </a:prstGeom>
        </p:spPr>
        <p:txBody>
          <a:bodyPr wrap="square">
            <a:spAutoFit/>
          </a:bodyPr>
          <a:lstStyle/>
          <a:p>
            <a:pPr algn="just"/>
            <a:r>
              <a:rPr lang="en-US" sz="3200" dirty="0" smtClean="0"/>
              <a:t> Social Buzz is a fast growing technology unicorn that needs to adapt quickly to it’s global scale.</a:t>
            </a:r>
          </a:p>
          <a:p>
            <a:pPr algn="just"/>
            <a:r>
              <a:rPr lang="en-US" sz="3200" dirty="0" smtClean="0">
                <a:latin typeface="Times New Roman" panose="02020603050405020304" pitchFamily="18" charset="0"/>
                <a:cs typeface="Times New Roman" panose="02020603050405020304" pitchFamily="18" charset="0"/>
              </a:rPr>
              <a:t>Accenture has begun a 3 month POC focusing on 3 tasks; </a:t>
            </a:r>
          </a:p>
          <a:p>
            <a:pPr marL="514350" indent="-514350" algn="just">
              <a:buAutoNum type="arabicPeriod"/>
            </a:pPr>
            <a:r>
              <a:rPr lang="en-US" sz="3200" dirty="0" smtClean="0">
                <a:latin typeface="Times New Roman" panose="02020603050405020304" pitchFamily="18" charset="0"/>
                <a:cs typeface="Times New Roman" panose="02020603050405020304" pitchFamily="18" charset="0"/>
              </a:rPr>
              <a:t>An audit of social buzz’s big data practice</a:t>
            </a:r>
          </a:p>
          <a:p>
            <a:pPr marL="514350" indent="-514350" algn="just">
              <a:buAutoNum type="arabicPeriod"/>
            </a:pPr>
            <a:r>
              <a:rPr lang="en-US" sz="3200" dirty="0" smtClean="0">
                <a:latin typeface="Times New Roman" panose="02020603050405020304" pitchFamily="18" charset="0"/>
                <a:cs typeface="Times New Roman" panose="02020603050405020304" pitchFamily="18" charset="0"/>
              </a:rPr>
              <a:t>Recommendations for a successful IPO</a:t>
            </a:r>
          </a:p>
          <a:p>
            <a:pPr marL="514350" indent="-514350" algn="just">
              <a:buAutoNum type="arabicPeriod"/>
            </a:pPr>
            <a:r>
              <a:rPr lang="en-US" sz="3200" dirty="0" smtClean="0">
                <a:latin typeface="Times New Roman" panose="02020603050405020304" pitchFamily="18" charset="0"/>
                <a:cs typeface="Times New Roman" panose="02020603050405020304" pitchFamily="18" charset="0"/>
              </a:rPr>
              <a:t>Analysis to find social buzz’s top 5 most popular categories of content.</a:t>
            </a:r>
            <a:endParaRPr lang="en-US" sz="32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144000" y="8195696"/>
            <a:ext cx="3545508" cy="3370302"/>
            <a:chOff x="0" y="0"/>
            <a:chExt cx="4727344" cy="4493736"/>
          </a:xfrm>
        </p:grpSpPr>
        <p:grpSp>
          <p:nvGrpSpPr>
            <p:cNvPr id="3" name="Group 3"/>
            <p:cNvGrpSpPr>
              <a:grpSpLocks noChangeAspect="1"/>
            </p:cNvGrpSpPr>
            <p:nvPr/>
          </p:nvGrpSpPr>
          <p:grpSpPr>
            <a:xfrm>
              <a:off x="644072" y="410464"/>
              <a:ext cx="4083272" cy="4083272"/>
              <a:chOff x="0" y="0"/>
              <a:chExt cx="6350000" cy="6350000"/>
            </a:xfrm>
          </p:grpSpPr>
          <p:sp>
            <p:nvSpPr>
              <p:cNvPr id="4" name="Freeform 4"/>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5" name="Picture 5"/>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b="321"/>
            <a:stretch>
              <a:fillRect/>
            </a:stretch>
          </p:blipFill>
          <p:spPr>
            <a:xfrm>
              <a:off x="0" y="0"/>
              <a:ext cx="4083272" cy="4091977"/>
            </a:xfrm>
            <a:prstGeom prst="rect">
              <a:avLst/>
            </a:prstGeom>
          </p:spPr>
        </p:pic>
      </p:grpSp>
      <p:sp>
        <p:nvSpPr>
          <p:cNvPr id="6" name="AutoShape 6"/>
          <p:cNvSpPr/>
          <p:nvPr/>
        </p:nvSpPr>
        <p:spPr>
          <a:xfrm>
            <a:off x="75021" y="-6364"/>
            <a:ext cx="9964482" cy="10287000"/>
          </a:xfrm>
          <a:prstGeom prst="rect">
            <a:avLst/>
          </a:prstGeom>
          <a:solidFill>
            <a:srgbClr val="A100FF"/>
          </a:solidFill>
          <a:ln>
            <a:solidFill>
              <a:srgbClr val="A100FF"/>
            </a:solidFill>
          </a:ln>
        </p:spPr>
        <p:txBody>
          <a:bodyPr/>
          <a:lstStyle/>
          <a:p>
            <a:r>
              <a:rPr lang="en-AU" dirty="0" smtClean="0"/>
              <a:t>VVV</a:t>
            </a:r>
            <a:endParaRPr lang="en-AU" dirty="0"/>
          </a:p>
        </p:txBody>
      </p:sp>
      <p:grpSp>
        <p:nvGrpSpPr>
          <p:cNvPr id="7" name="Group 7"/>
          <p:cNvGrpSpPr/>
          <p:nvPr/>
        </p:nvGrpSpPr>
        <p:grpSpPr>
          <a:xfrm>
            <a:off x="-146279" y="406153"/>
            <a:ext cx="2253799" cy="9474693"/>
            <a:chOff x="0" y="0"/>
            <a:chExt cx="3005065" cy="12632924"/>
          </a:xfrm>
        </p:grpSpPr>
        <p:pic>
          <p:nvPicPr>
            <p:cNvPr id="8" name="Picture 8"/>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0" y="0"/>
              <a:ext cx="3005065" cy="2794710"/>
            </a:xfrm>
            <a:prstGeom prst="rect">
              <a:avLst/>
            </a:prstGeom>
          </p:spPr>
        </p:pic>
        <p:pic>
          <p:nvPicPr>
            <p:cNvPr id="9" name="Picture 9"/>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0" y="3279405"/>
              <a:ext cx="3005065" cy="2794710"/>
            </a:xfrm>
            <a:prstGeom prst="rect">
              <a:avLst/>
            </a:prstGeom>
          </p:spPr>
        </p:pic>
        <p:pic>
          <p:nvPicPr>
            <p:cNvPr id="10" name="Picture 10"/>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0" y="6558809"/>
              <a:ext cx="3005065" cy="2794710"/>
            </a:xfrm>
            <a:prstGeom prst="rect">
              <a:avLst/>
            </a:prstGeom>
          </p:spPr>
        </p:pic>
        <p:pic>
          <p:nvPicPr>
            <p:cNvPr id="11" name="Picture 11"/>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0" y="9838214"/>
              <a:ext cx="3005065" cy="2794710"/>
            </a:xfrm>
            <a:prstGeom prst="rect">
              <a:avLst/>
            </a:prstGeom>
          </p:spPr>
        </p:pic>
      </p:grpSp>
      <p:grpSp>
        <p:nvGrpSpPr>
          <p:cNvPr id="12" name="Group 12"/>
          <p:cNvGrpSpPr/>
          <p:nvPr/>
        </p:nvGrpSpPr>
        <p:grpSpPr>
          <a:xfrm>
            <a:off x="1298688" y="1464558"/>
            <a:ext cx="3438614" cy="3297100"/>
            <a:chOff x="0" y="154662"/>
            <a:chExt cx="4584818" cy="4396135"/>
          </a:xfrm>
        </p:grpSpPr>
        <p:grpSp>
          <p:nvGrpSpPr>
            <p:cNvPr id="13" name="Group 13"/>
            <p:cNvGrpSpPr>
              <a:grpSpLocks noChangeAspect="1"/>
            </p:cNvGrpSpPr>
            <p:nvPr/>
          </p:nvGrpSpPr>
          <p:grpSpPr>
            <a:xfrm>
              <a:off x="0" y="656398"/>
              <a:ext cx="3894399" cy="3894399"/>
              <a:chOff x="0" y="0"/>
              <a:chExt cx="6350000" cy="6350000"/>
            </a:xfrm>
          </p:grpSpPr>
          <p:sp>
            <p:nvSpPr>
              <p:cNvPr id="14" name="Freeform 14"/>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963488"/>
              </a:solidFill>
            </p:spPr>
            <p:txBody>
              <a:bodyPr/>
              <a:lstStyle/>
              <a:p>
                <a:endParaRPr lang="en-AU" dirty="0"/>
              </a:p>
            </p:txBody>
          </p:sp>
        </p:grpSp>
        <p:pic>
          <p:nvPicPr>
            <p:cNvPr id="15" name="Picture 15"/>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xmlns="" r:embed="rId8"/>
                </a:ext>
              </a:extLst>
            </a:blip>
            <a:srcRect b="321"/>
            <a:stretch>
              <a:fillRect/>
            </a:stretch>
          </p:blipFill>
          <p:spPr>
            <a:xfrm rot="16484543">
              <a:off x="686267" y="150511"/>
              <a:ext cx="3894400" cy="3902702"/>
            </a:xfrm>
            <a:prstGeom prst="rect">
              <a:avLst/>
            </a:prstGeom>
          </p:spPr>
        </p:pic>
      </p:grpSp>
      <p:grpSp>
        <p:nvGrpSpPr>
          <p:cNvPr id="16" name="Group 16"/>
          <p:cNvGrpSpPr/>
          <p:nvPr/>
        </p:nvGrpSpPr>
        <p:grpSpPr>
          <a:xfrm>
            <a:off x="15986267" y="-1061348"/>
            <a:ext cx="3545508" cy="3370302"/>
            <a:chOff x="0" y="0"/>
            <a:chExt cx="4727344" cy="4493736"/>
          </a:xfrm>
        </p:grpSpPr>
        <p:grpSp>
          <p:nvGrpSpPr>
            <p:cNvPr id="17" name="Group 17"/>
            <p:cNvGrpSpPr>
              <a:grpSpLocks noChangeAspect="1"/>
            </p:cNvGrpSpPr>
            <p:nvPr/>
          </p:nvGrpSpPr>
          <p:grpSpPr>
            <a:xfrm>
              <a:off x="644072" y="410464"/>
              <a:ext cx="4083272" cy="4083272"/>
              <a:chOff x="0" y="0"/>
              <a:chExt cx="6350000" cy="6350000"/>
            </a:xfrm>
          </p:grpSpPr>
          <p:sp>
            <p:nvSpPr>
              <p:cNvPr id="18" name="Freeform 18"/>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9" name="Picture 19"/>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b="321"/>
            <a:stretch>
              <a:fillRect/>
            </a:stretch>
          </p:blipFill>
          <p:spPr>
            <a:xfrm>
              <a:off x="0" y="0"/>
              <a:ext cx="4083272" cy="4091977"/>
            </a:xfrm>
            <a:prstGeom prst="rect">
              <a:avLst/>
            </a:prstGeom>
          </p:spPr>
        </p:pic>
      </p:grpSp>
      <p:pic>
        <p:nvPicPr>
          <p:cNvPr id="20" name="Picture 20"/>
          <p:cNvPicPr>
            <a:picLocks noChangeAspect="1"/>
          </p:cNvPicPr>
          <p:nvPr/>
        </p:nvPicPr>
        <p:blipFill>
          <a:blip r:embed="rId9"/>
          <a:srcRect l="24693" r="24693"/>
          <a:stretch>
            <a:fillRect/>
          </a:stretch>
        </p:blipFill>
        <p:spPr>
          <a:xfrm>
            <a:off x="11007484" y="1028700"/>
            <a:ext cx="6251816" cy="8229600"/>
          </a:xfrm>
          <a:prstGeom prst="rect">
            <a:avLst/>
          </a:prstGeom>
        </p:spPr>
      </p:pic>
      <p:sp>
        <p:nvSpPr>
          <p:cNvPr id="21" name="TextBox 21"/>
          <p:cNvSpPr txBox="1"/>
          <p:nvPr/>
        </p:nvSpPr>
        <p:spPr>
          <a:xfrm>
            <a:off x="3069738" y="2308953"/>
            <a:ext cx="5786869" cy="1231106"/>
          </a:xfrm>
          <a:prstGeom prst="rect">
            <a:avLst/>
          </a:prstGeom>
        </p:spPr>
        <p:txBody>
          <a:bodyPr lIns="0" tIns="0" rIns="0" bIns="0" rtlCol="0" anchor="t">
            <a:spAutoFit/>
          </a:bodyPr>
          <a:lstStyle/>
          <a:p>
            <a:pPr>
              <a:lnSpc>
                <a:spcPts val="9600"/>
              </a:lnSpc>
            </a:pPr>
            <a:r>
              <a:rPr lang="en-US" sz="8000" spc="-80" dirty="0" smtClean="0">
                <a:solidFill>
                  <a:srgbClr val="FFFFFF"/>
                </a:solidFill>
                <a:latin typeface="Graphik Regular" panose="020B0503030202060203" pitchFamily="34" charset="0"/>
              </a:rPr>
              <a:t>Problem</a:t>
            </a:r>
            <a:endParaRPr lang="en-US" sz="8000" spc="-80" dirty="0">
              <a:solidFill>
                <a:srgbClr val="FFFFFF"/>
              </a:solidFill>
              <a:latin typeface="Graphik Regular" panose="020B0503030202060203" pitchFamily="34" charset="0"/>
            </a:endParaRPr>
          </a:p>
        </p:txBody>
      </p:sp>
      <p:sp>
        <p:nvSpPr>
          <p:cNvPr id="22" name="TextBox 21"/>
          <p:cNvSpPr txBox="1"/>
          <p:nvPr/>
        </p:nvSpPr>
        <p:spPr>
          <a:xfrm>
            <a:off x="2365671" y="7426985"/>
            <a:ext cx="7195001" cy="1384995"/>
          </a:xfrm>
          <a:prstGeom prst="rect">
            <a:avLst/>
          </a:prstGeom>
          <a:noFill/>
        </p:spPr>
        <p:txBody>
          <a:bodyPr wrap="square" rtlCol="0">
            <a:spAutoFit/>
          </a:bodyPr>
          <a:lstStyle/>
          <a:p>
            <a:r>
              <a:rPr lang="en-US" sz="2800" dirty="0">
                <a:latin typeface="Times New Roman" panose="02020603050405020304" pitchFamily="18" charset="0"/>
                <a:cs typeface="Times New Roman" panose="02020603050405020304" pitchFamily="18" charset="0"/>
              </a:rPr>
              <a:t>The analysis focused on identifying the top 5 content categories with the highest aggregate popularity based on user reactions.</a:t>
            </a:r>
          </a:p>
        </p:txBody>
      </p:sp>
      <p:sp>
        <p:nvSpPr>
          <p:cNvPr id="23" name="TextBox 22"/>
          <p:cNvSpPr txBox="1"/>
          <p:nvPr/>
        </p:nvSpPr>
        <p:spPr>
          <a:xfrm flipH="1">
            <a:off x="4407260" y="3973100"/>
            <a:ext cx="5153412" cy="3108543"/>
          </a:xfrm>
          <a:prstGeom prst="rect">
            <a:avLst/>
          </a:prstGeom>
          <a:noFill/>
        </p:spPr>
        <p:txBody>
          <a:bodyPr wrap="square" rtlCol="0">
            <a:spAutoFit/>
          </a:bodyPr>
          <a:lstStyle/>
          <a:p>
            <a:r>
              <a:rPr lang="en-US" sz="2800" dirty="0" smtClean="0">
                <a:latin typeface="Times New Roman" panose="02020603050405020304" pitchFamily="18" charset="0"/>
                <a:cs typeface="Times New Roman" panose="02020603050405020304" pitchFamily="18" charset="0"/>
              </a:rPr>
              <a:t>Over 100000 post per day</a:t>
            </a:r>
          </a:p>
          <a:p>
            <a:endParaRPr lang="en-US" sz="2800" dirty="0" smtClean="0">
              <a:latin typeface="Times New Roman" panose="02020603050405020304" pitchFamily="18" charset="0"/>
              <a:cs typeface="Times New Roman" panose="02020603050405020304" pitchFamily="18" charset="0"/>
            </a:endParaRPr>
          </a:p>
          <a:p>
            <a:r>
              <a:rPr lang="en-US" sz="2800" dirty="0" smtClean="0">
                <a:latin typeface="Times New Roman" panose="02020603050405020304" pitchFamily="18" charset="0"/>
                <a:cs typeface="Times New Roman" panose="02020603050405020304" pitchFamily="18" charset="0"/>
              </a:rPr>
              <a:t>36,500,000 pieces of content per year</a:t>
            </a:r>
          </a:p>
          <a:p>
            <a:endParaRPr lang="en-US" sz="2800" dirty="0">
              <a:latin typeface="Times New Roman" panose="02020603050405020304" pitchFamily="18" charset="0"/>
              <a:cs typeface="Times New Roman" panose="02020603050405020304" pitchFamily="18" charset="0"/>
            </a:endParaRPr>
          </a:p>
          <a:p>
            <a:r>
              <a:rPr lang="en-US" sz="2800" dirty="0" smtClean="0">
                <a:latin typeface="Times New Roman" panose="02020603050405020304" pitchFamily="18" charset="0"/>
                <a:cs typeface="Times New Roman" panose="02020603050405020304" pitchFamily="18" charset="0"/>
              </a:rPr>
              <a:t>But how to capitalize on it when there is so much?</a:t>
            </a:r>
            <a:endParaRPr lang="en-US" sz="28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06723" y="406153"/>
            <a:ext cx="9939843" cy="9474693"/>
            <a:chOff x="0" y="0"/>
            <a:chExt cx="13253124" cy="12632924"/>
          </a:xfrm>
        </p:grpSpPr>
        <p:pic>
          <p:nvPicPr>
            <p:cNvPr id="3" name="Picture 3"/>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3416020" y="0"/>
              <a:ext cx="3005065" cy="2794710"/>
            </a:xfrm>
            <a:prstGeom prst="rect">
              <a:avLst/>
            </a:prstGeom>
          </p:spPr>
        </p:pic>
        <p:pic>
          <p:nvPicPr>
            <p:cNvPr id="4" name="Picture 4"/>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3416020" y="9838214"/>
              <a:ext cx="3005065" cy="2794710"/>
            </a:xfrm>
            <a:prstGeom prst="rect">
              <a:avLst/>
            </a:prstGeom>
          </p:spPr>
        </p:pic>
        <p:pic>
          <p:nvPicPr>
            <p:cNvPr id="5" name="Picture 5"/>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0" y="0"/>
              <a:ext cx="3005065" cy="2794710"/>
            </a:xfrm>
            <a:prstGeom prst="rect">
              <a:avLst/>
            </a:prstGeom>
          </p:spPr>
        </p:pic>
        <p:pic>
          <p:nvPicPr>
            <p:cNvPr id="6" name="Picture 6"/>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0" y="3279405"/>
              <a:ext cx="3005065" cy="2794710"/>
            </a:xfrm>
            <a:prstGeom prst="rect">
              <a:avLst/>
            </a:prstGeom>
          </p:spPr>
        </p:pic>
        <p:pic>
          <p:nvPicPr>
            <p:cNvPr id="7" name="Picture 7"/>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0" y="6558809"/>
              <a:ext cx="3005065" cy="2794710"/>
            </a:xfrm>
            <a:prstGeom prst="rect">
              <a:avLst/>
            </a:prstGeom>
          </p:spPr>
        </p:pic>
        <p:pic>
          <p:nvPicPr>
            <p:cNvPr id="8" name="Picture 8"/>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0" y="9838214"/>
              <a:ext cx="3005065" cy="2794710"/>
            </a:xfrm>
            <a:prstGeom prst="rect">
              <a:avLst/>
            </a:prstGeom>
          </p:spPr>
        </p:pic>
        <p:pic>
          <p:nvPicPr>
            <p:cNvPr id="9" name="Picture 9"/>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6832040" y="0"/>
              <a:ext cx="3005065" cy="2794710"/>
            </a:xfrm>
            <a:prstGeom prst="rect">
              <a:avLst/>
            </a:prstGeom>
          </p:spPr>
        </p:pic>
        <p:pic>
          <p:nvPicPr>
            <p:cNvPr id="10" name="Picture 10"/>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6832040" y="9838214"/>
              <a:ext cx="3005065" cy="2794710"/>
            </a:xfrm>
            <a:prstGeom prst="rect">
              <a:avLst/>
            </a:prstGeom>
          </p:spPr>
        </p:pic>
        <p:pic>
          <p:nvPicPr>
            <p:cNvPr id="11" name="Picture 11"/>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0248060" y="0"/>
              <a:ext cx="3005065" cy="2794710"/>
            </a:xfrm>
            <a:prstGeom prst="rect">
              <a:avLst/>
            </a:prstGeom>
          </p:spPr>
        </p:pic>
        <p:pic>
          <p:nvPicPr>
            <p:cNvPr id="12" name="Picture 12"/>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0248060" y="3279405"/>
              <a:ext cx="3005065" cy="2794710"/>
            </a:xfrm>
            <a:prstGeom prst="rect">
              <a:avLst/>
            </a:prstGeom>
          </p:spPr>
        </p:pic>
        <p:pic>
          <p:nvPicPr>
            <p:cNvPr id="13" name="Picture 13"/>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0248060" y="6558809"/>
              <a:ext cx="3005065" cy="2794710"/>
            </a:xfrm>
            <a:prstGeom prst="rect">
              <a:avLst/>
            </a:prstGeom>
          </p:spPr>
        </p:pic>
        <p:pic>
          <p:nvPicPr>
            <p:cNvPr id="14" name="Picture 14"/>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0248060" y="9838214"/>
              <a:ext cx="3005065" cy="2794710"/>
            </a:xfrm>
            <a:prstGeom prst="rect">
              <a:avLst/>
            </a:prstGeom>
          </p:spPr>
        </p:pic>
      </p:grpSp>
      <p:sp>
        <p:nvSpPr>
          <p:cNvPr id="15" name="AutoShape 15"/>
          <p:cNvSpPr/>
          <p:nvPr/>
        </p:nvSpPr>
        <p:spPr>
          <a:xfrm>
            <a:off x="2110745" y="1825527"/>
            <a:ext cx="6750815" cy="6635945"/>
          </a:xfrm>
          <a:prstGeom prst="rect">
            <a:avLst/>
          </a:prstGeom>
          <a:solidFill>
            <a:srgbClr val="FFFFFF"/>
          </a:solidFill>
        </p:spPr>
      </p:sp>
      <p:grpSp>
        <p:nvGrpSpPr>
          <p:cNvPr id="16" name="Group 16"/>
          <p:cNvGrpSpPr>
            <a:grpSpLocks noChangeAspect="1"/>
          </p:cNvGrpSpPr>
          <p:nvPr/>
        </p:nvGrpSpPr>
        <p:grpSpPr>
          <a:xfrm>
            <a:off x="11825797" y="1270731"/>
            <a:ext cx="2085137" cy="2085137"/>
            <a:chOff x="0" y="0"/>
            <a:chExt cx="6350000" cy="6350000"/>
          </a:xfrm>
        </p:grpSpPr>
        <p:sp>
          <p:nvSpPr>
            <p:cNvPr id="17" name="Freeform 1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grpSp>
        <p:nvGrpSpPr>
          <p:cNvPr id="18" name="Group 18"/>
          <p:cNvGrpSpPr>
            <a:grpSpLocks noChangeAspect="1"/>
          </p:cNvGrpSpPr>
          <p:nvPr/>
        </p:nvGrpSpPr>
        <p:grpSpPr>
          <a:xfrm>
            <a:off x="11306779" y="7155139"/>
            <a:ext cx="2174041" cy="2165548"/>
            <a:chOff x="0" y="0"/>
            <a:chExt cx="6502400" cy="6477000"/>
          </a:xfrm>
        </p:grpSpPr>
        <p:sp>
          <p:nvSpPr>
            <p:cNvPr id="19" name="Freeform 19"/>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5"/>
              <a:stretch>
                <a:fillRect l="-136837" t="-28774" r="-84967" b="-86469"/>
              </a:stretch>
            </a:blipFill>
            <a:ln>
              <a:solidFill>
                <a:srgbClr val="00BAFF"/>
              </a:solidFill>
            </a:ln>
          </p:spPr>
          <p:txBody>
            <a:bodyPr/>
            <a:lstStyle/>
            <a:p>
              <a:endParaRPr lang="en-AU" dirty="0"/>
            </a:p>
          </p:txBody>
        </p:sp>
        <p:sp>
          <p:nvSpPr>
            <p:cNvPr id="20" name="Freeform 20"/>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sp>
      </p:grpSp>
      <p:grpSp>
        <p:nvGrpSpPr>
          <p:cNvPr id="21" name="Group 21"/>
          <p:cNvGrpSpPr>
            <a:grpSpLocks noChangeAspect="1"/>
          </p:cNvGrpSpPr>
          <p:nvPr/>
        </p:nvGrpSpPr>
        <p:grpSpPr>
          <a:xfrm>
            <a:off x="11825797" y="4221947"/>
            <a:ext cx="2085137" cy="2085137"/>
            <a:chOff x="0" y="0"/>
            <a:chExt cx="6350000" cy="6350000"/>
          </a:xfrm>
        </p:grpSpPr>
        <p:sp>
          <p:nvSpPr>
            <p:cNvPr id="22" name="Freeform 2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AU" dirty="0"/>
            </a:p>
          </p:txBody>
        </p:sp>
      </p:grpSp>
      <p:grpSp>
        <p:nvGrpSpPr>
          <p:cNvPr id="23" name="Group 23"/>
          <p:cNvGrpSpPr>
            <a:grpSpLocks noChangeAspect="1"/>
          </p:cNvGrpSpPr>
          <p:nvPr/>
        </p:nvGrpSpPr>
        <p:grpSpPr>
          <a:xfrm>
            <a:off x="11411515" y="4002073"/>
            <a:ext cx="2187334" cy="2123082"/>
            <a:chOff x="-23042" y="66269"/>
            <a:chExt cx="6542158" cy="6349987"/>
          </a:xfrm>
        </p:grpSpPr>
        <p:sp>
          <p:nvSpPr>
            <p:cNvPr id="24" name="Freeform 24"/>
            <p:cNvSpPr/>
            <p:nvPr/>
          </p:nvSpPr>
          <p:spPr>
            <a:xfrm>
              <a:off x="-23042" y="119185"/>
              <a:ext cx="6542158"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6"/>
              <a:stretch>
                <a:fillRect l="-162891" t="-16684" r="-160683" b="-166629"/>
              </a:stretch>
            </a:blipFill>
            <a:ln>
              <a:solidFill>
                <a:srgbClr val="00BAFF"/>
              </a:solidFill>
            </a:ln>
          </p:spPr>
        </p:sp>
        <p:sp>
          <p:nvSpPr>
            <p:cNvPr id="25" name="Freeform 25"/>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sp>
      </p:grpSp>
      <p:grpSp>
        <p:nvGrpSpPr>
          <p:cNvPr id="28" name="Group 28"/>
          <p:cNvGrpSpPr>
            <a:grpSpLocks noChangeAspect="1"/>
          </p:cNvGrpSpPr>
          <p:nvPr/>
        </p:nvGrpSpPr>
        <p:grpSpPr>
          <a:xfrm>
            <a:off x="11544351" y="1504577"/>
            <a:ext cx="2174041" cy="2165548"/>
            <a:chOff x="0" y="0"/>
            <a:chExt cx="6502400" cy="6477000"/>
          </a:xfrm>
        </p:grpSpPr>
        <p:sp>
          <p:nvSpPr>
            <p:cNvPr id="29" name="Freeform 29"/>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7"/>
              <a:stretch>
                <a:fillRect l="-164266" t="1917" r="-22903" b="-93994"/>
              </a:stretch>
            </a:blipFill>
            <a:ln>
              <a:solidFill>
                <a:srgbClr val="00BAFF"/>
              </a:solidFill>
            </a:ln>
          </p:spPr>
          <p:txBody>
            <a:bodyPr/>
            <a:lstStyle/>
            <a:p>
              <a:endParaRPr lang="en-AU" dirty="0"/>
            </a:p>
          </p:txBody>
        </p:sp>
        <p:sp>
          <p:nvSpPr>
            <p:cNvPr id="30" name="Freeform 30"/>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sp>
      </p:grpSp>
      <p:sp>
        <p:nvSpPr>
          <p:cNvPr id="31" name="TextBox 31"/>
          <p:cNvSpPr txBox="1"/>
          <p:nvPr/>
        </p:nvSpPr>
        <p:spPr>
          <a:xfrm>
            <a:off x="2670508" y="3331799"/>
            <a:ext cx="5612273" cy="3693319"/>
          </a:xfrm>
          <a:prstGeom prst="rect">
            <a:avLst/>
          </a:prstGeom>
        </p:spPr>
        <p:txBody>
          <a:bodyPr lIns="0" tIns="0" rIns="0" bIns="0" rtlCol="0" anchor="t">
            <a:spAutoFit/>
          </a:bodyPr>
          <a:lstStyle/>
          <a:p>
            <a:pPr algn="ctr">
              <a:lnSpc>
                <a:spcPts val="9600"/>
              </a:lnSpc>
            </a:pPr>
            <a:r>
              <a:rPr lang="en-US" sz="8000" spc="-80" dirty="0">
                <a:solidFill>
                  <a:srgbClr val="000000"/>
                </a:solidFill>
                <a:latin typeface="Graphik Regular" panose="020B0503030202060203" pitchFamily="34" charset="0"/>
              </a:rPr>
              <a:t>The Analytics team</a:t>
            </a:r>
          </a:p>
        </p:txBody>
      </p:sp>
      <p:sp>
        <p:nvSpPr>
          <p:cNvPr id="32" name="TextBox 31"/>
          <p:cNvSpPr txBox="1"/>
          <p:nvPr/>
        </p:nvSpPr>
        <p:spPr>
          <a:xfrm flipH="1">
            <a:off x="14676115" y="4686300"/>
            <a:ext cx="3307084" cy="1569660"/>
          </a:xfrm>
          <a:prstGeom prst="rect">
            <a:avLst/>
          </a:prstGeom>
          <a:noFill/>
        </p:spPr>
        <p:txBody>
          <a:bodyPr wrap="square" rtlCol="0">
            <a:spAutoFit/>
          </a:bodyPr>
          <a:lstStyle/>
          <a:p>
            <a:r>
              <a:rPr lang="en-US" sz="3200" dirty="0">
                <a:latin typeface="Times New Roman" panose="02020603050405020304" pitchFamily="18" charset="0"/>
                <a:cs typeface="Times New Roman" panose="02020603050405020304" pitchFamily="18" charset="0"/>
              </a:rPr>
              <a:t>Marcus </a:t>
            </a:r>
            <a:r>
              <a:rPr lang="en-US" sz="3200" dirty="0" err="1">
                <a:latin typeface="Times New Roman" panose="02020603050405020304" pitchFamily="18" charset="0"/>
                <a:cs typeface="Times New Roman" panose="02020603050405020304" pitchFamily="18" charset="0"/>
              </a:rPr>
              <a:t>Rompton</a:t>
            </a:r>
            <a:r>
              <a:rPr lang="en-US" sz="3200" dirty="0">
                <a:latin typeface="Times New Roman" panose="02020603050405020304" pitchFamily="18" charset="0"/>
                <a:cs typeface="Times New Roman" panose="02020603050405020304" pitchFamily="18" charset="0"/>
              </a:rPr>
              <a:t> (Senior Principal)</a:t>
            </a:r>
          </a:p>
          <a:p>
            <a:endParaRPr lang="en-US" sz="3200" dirty="0">
              <a:latin typeface="Times New Roman" panose="02020603050405020304" pitchFamily="18" charset="0"/>
              <a:cs typeface="Times New Roman" panose="02020603050405020304" pitchFamily="18" charset="0"/>
            </a:endParaRPr>
          </a:p>
        </p:txBody>
      </p:sp>
      <p:sp>
        <p:nvSpPr>
          <p:cNvPr id="33" name="TextBox 32"/>
          <p:cNvSpPr txBox="1"/>
          <p:nvPr/>
        </p:nvSpPr>
        <p:spPr>
          <a:xfrm flipH="1">
            <a:off x="14676114" y="1825527"/>
            <a:ext cx="3307084" cy="2062103"/>
          </a:xfrm>
          <a:prstGeom prst="rect">
            <a:avLst/>
          </a:prstGeom>
          <a:noFill/>
        </p:spPr>
        <p:txBody>
          <a:bodyPr wrap="square" rtlCol="0">
            <a:spAutoFit/>
          </a:bodyPr>
          <a:lstStyle/>
          <a:p>
            <a:r>
              <a:rPr lang="en-US" sz="3200" dirty="0">
                <a:latin typeface="Times New Roman" panose="02020603050405020304" pitchFamily="18" charset="0"/>
                <a:cs typeface="Times New Roman" panose="02020603050405020304" pitchFamily="18" charset="0"/>
              </a:rPr>
              <a:t>Andrew Fleming (Chief Technical Architect)</a:t>
            </a:r>
          </a:p>
          <a:p>
            <a:endParaRPr lang="en-US" sz="3200" dirty="0">
              <a:latin typeface="Times New Roman" panose="02020603050405020304" pitchFamily="18" charset="0"/>
              <a:cs typeface="Times New Roman" panose="02020603050405020304" pitchFamily="18" charset="0"/>
            </a:endParaRPr>
          </a:p>
        </p:txBody>
      </p:sp>
      <p:sp>
        <p:nvSpPr>
          <p:cNvPr id="34" name="TextBox 33"/>
          <p:cNvSpPr txBox="1"/>
          <p:nvPr/>
        </p:nvSpPr>
        <p:spPr>
          <a:xfrm>
            <a:off x="14676113" y="7476221"/>
            <a:ext cx="3274961" cy="1077218"/>
          </a:xfrm>
          <a:prstGeom prst="rect">
            <a:avLst/>
          </a:prstGeom>
          <a:noFill/>
        </p:spPr>
        <p:txBody>
          <a:bodyPr wrap="square" rtlCol="0">
            <a:spAutoFit/>
          </a:bodyPr>
          <a:lstStyle/>
          <a:p>
            <a:r>
              <a:rPr lang="en-US" sz="3200" dirty="0" smtClean="0">
                <a:latin typeface="Times New Roman" panose="02020603050405020304" pitchFamily="18" charset="0"/>
                <a:cs typeface="Times New Roman" panose="02020603050405020304" pitchFamily="18" charset="0"/>
              </a:rPr>
              <a:t>Amanda Egega (Data Analyst)</a:t>
            </a:r>
            <a:endParaRPr lang="en-US" sz="32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grpSp>
        <p:nvGrpSpPr>
          <p:cNvPr id="2" name="Group 2"/>
          <p:cNvGrpSpPr/>
          <p:nvPr/>
        </p:nvGrpSpPr>
        <p:grpSpPr>
          <a:xfrm>
            <a:off x="445296" y="406153"/>
            <a:ext cx="10042534" cy="9474693"/>
            <a:chOff x="0" y="0"/>
            <a:chExt cx="13390046" cy="12632924"/>
          </a:xfrm>
        </p:grpSpPr>
        <p:pic>
          <p:nvPicPr>
            <p:cNvPr id="3" name="Picture 3"/>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r="10232"/>
            <a:stretch>
              <a:fillRect/>
            </a:stretch>
          </p:blipFill>
          <p:spPr>
            <a:xfrm>
              <a:off x="6923321" y="6558809"/>
              <a:ext cx="2697587" cy="2794710"/>
            </a:xfrm>
            <a:prstGeom prst="rect">
              <a:avLst/>
            </a:prstGeom>
          </p:spPr>
        </p:pic>
        <p:pic>
          <p:nvPicPr>
            <p:cNvPr id="4" name="Picture 4"/>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6923321" y="9838214"/>
              <a:ext cx="3005065" cy="2794710"/>
            </a:xfrm>
            <a:prstGeom prst="rect">
              <a:avLst/>
            </a:prstGeom>
          </p:spPr>
        </p:pic>
        <p:pic>
          <p:nvPicPr>
            <p:cNvPr id="5" name="Picture 5"/>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3461660" y="3279405"/>
              <a:ext cx="3005065" cy="2794710"/>
            </a:xfrm>
            <a:prstGeom prst="rect">
              <a:avLst/>
            </a:prstGeom>
          </p:spPr>
        </p:pic>
        <p:pic>
          <p:nvPicPr>
            <p:cNvPr id="6" name="Picture 6"/>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3461660" y="6558809"/>
              <a:ext cx="3005065" cy="2794710"/>
            </a:xfrm>
            <a:prstGeom prst="rect">
              <a:avLst/>
            </a:prstGeom>
          </p:spPr>
        </p:pic>
        <p:pic>
          <p:nvPicPr>
            <p:cNvPr id="7" name="Picture 7"/>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3461660" y="9838214"/>
              <a:ext cx="3005065" cy="2794710"/>
            </a:xfrm>
            <a:prstGeom prst="rect">
              <a:avLst/>
            </a:prstGeom>
          </p:spPr>
        </p:pic>
        <p:pic>
          <p:nvPicPr>
            <p:cNvPr id="8" name="Picture 8"/>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0" y="0"/>
              <a:ext cx="3005065" cy="2794710"/>
            </a:xfrm>
            <a:prstGeom prst="rect">
              <a:avLst/>
            </a:prstGeom>
          </p:spPr>
        </p:pic>
        <p:pic>
          <p:nvPicPr>
            <p:cNvPr id="9" name="Picture 9"/>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0" y="3279405"/>
              <a:ext cx="3005065" cy="2794710"/>
            </a:xfrm>
            <a:prstGeom prst="rect">
              <a:avLst/>
            </a:prstGeom>
          </p:spPr>
        </p:pic>
        <p:pic>
          <p:nvPicPr>
            <p:cNvPr id="10" name="Picture 10"/>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0" y="6558809"/>
              <a:ext cx="3005065" cy="2794710"/>
            </a:xfrm>
            <a:prstGeom prst="rect">
              <a:avLst/>
            </a:prstGeom>
          </p:spPr>
        </p:pic>
        <p:pic>
          <p:nvPicPr>
            <p:cNvPr id="11" name="Picture 11"/>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0" y="9838214"/>
              <a:ext cx="3005065" cy="2794710"/>
            </a:xfrm>
            <a:prstGeom prst="rect">
              <a:avLst/>
            </a:prstGeom>
          </p:spPr>
        </p:pic>
        <p:pic>
          <p:nvPicPr>
            <p:cNvPr id="12" name="Picture 12"/>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0384981" y="9838214"/>
              <a:ext cx="3005065" cy="2794710"/>
            </a:xfrm>
            <a:prstGeom prst="rect">
              <a:avLst/>
            </a:prstGeom>
          </p:spPr>
        </p:pic>
      </p:grpSp>
      <p:grpSp>
        <p:nvGrpSpPr>
          <p:cNvPr id="13" name="Group 13"/>
          <p:cNvGrpSpPr/>
          <p:nvPr/>
        </p:nvGrpSpPr>
        <p:grpSpPr>
          <a:xfrm>
            <a:off x="1903391" y="1027892"/>
            <a:ext cx="1854962" cy="1781248"/>
            <a:chOff x="0" y="0"/>
            <a:chExt cx="2473282" cy="2374997"/>
          </a:xfrm>
        </p:grpSpPr>
        <p:grpSp>
          <p:nvGrpSpPr>
            <p:cNvPr id="14" name="Group 14"/>
            <p:cNvGrpSpPr>
              <a:grpSpLocks noChangeAspect="1"/>
            </p:cNvGrpSpPr>
            <p:nvPr/>
          </p:nvGrpSpPr>
          <p:grpSpPr>
            <a:xfrm>
              <a:off x="0" y="342565"/>
              <a:ext cx="2032432" cy="2032432"/>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16" name="Picture 16"/>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b="321"/>
            <a:stretch>
              <a:fillRect/>
            </a:stretch>
          </p:blipFill>
          <p:spPr>
            <a:xfrm rot="-5115457">
              <a:off x="358154" y="78550"/>
              <a:ext cx="2032432" cy="2036765"/>
            </a:xfrm>
            <a:prstGeom prst="rect">
              <a:avLst/>
            </a:prstGeom>
          </p:spPr>
        </p:pic>
      </p:grpSp>
      <p:grpSp>
        <p:nvGrpSpPr>
          <p:cNvPr id="17" name="Group 17"/>
          <p:cNvGrpSpPr/>
          <p:nvPr/>
        </p:nvGrpSpPr>
        <p:grpSpPr>
          <a:xfrm>
            <a:off x="3758754" y="2639980"/>
            <a:ext cx="1854962" cy="1781248"/>
            <a:chOff x="0" y="0"/>
            <a:chExt cx="2473282" cy="2374997"/>
          </a:xfrm>
        </p:grpSpPr>
        <p:grpSp>
          <p:nvGrpSpPr>
            <p:cNvPr id="18" name="Group 18"/>
            <p:cNvGrpSpPr>
              <a:grpSpLocks noChangeAspect="1"/>
            </p:cNvGrpSpPr>
            <p:nvPr/>
          </p:nvGrpSpPr>
          <p:grpSpPr>
            <a:xfrm>
              <a:off x="0" y="342565"/>
              <a:ext cx="2032432" cy="2032432"/>
              <a:chOff x="0" y="0"/>
              <a:chExt cx="6350000" cy="6350000"/>
            </a:xfrm>
          </p:grpSpPr>
          <p:sp>
            <p:nvSpPr>
              <p:cNvPr id="19" name="Freeform 19"/>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0" name="Picture 20"/>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b="321"/>
            <a:stretch>
              <a:fillRect/>
            </a:stretch>
          </p:blipFill>
          <p:spPr>
            <a:xfrm rot="-5115457">
              <a:off x="358154" y="78550"/>
              <a:ext cx="2032432" cy="2036765"/>
            </a:xfrm>
            <a:prstGeom prst="rect">
              <a:avLst/>
            </a:prstGeom>
          </p:spPr>
        </p:pic>
      </p:grpSp>
      <p:grpSp>
        <p:nvGrpSpPr>
          <p:cNvPr id="21" name="Group 21"/>
          <p:cNvGrpSpPr/>
          <p:nvPr/>
        </p:nvGrpSpPr>
        <p:grpSpPr>
          <a:xfrm>
            <a:off x="5614117" y="4252068"/>
            <a:ext cx="1854962" cy="1781248"/>
            <a:chOff x="0" y="0"/>
            <a:chExt cx="2473282" cy="2374997"/>
          </a:xfrm>
        </p:grpSpPr>
        <p:grpSp>
          <p:nvGrpSpPr>
            <p:cNvPr id="22" name="Group 22"/>
            <p:cNvGrpSpPr>
              <a:grpSpLocks noChangeAspect="1"/>
            </p:cNvGrpSpPr>
            <p:nvPr/>
          </p:nvGrpSpPr>
          <p:grpSpPr>
            <a:xfrm>
              <a:off x="0" y="342565"/>
              <a:ext cx="2032432" cy="2032432"/>
              <a:chOff x="0" y="0"/>
              <a:chExt cx="6350000" cy="6350000"/>
            </a:xfrm>
          </p:grpSpPr>
          <p:sp>
            <p:nvSpPr>
              <p:cNvPr id="23" name="Freeform 23"/>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4" name="Picture 24"/>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b="321"/>
            <a:stretch>
              <a:fillRect/>
            </a:stretch>
          </p:blipFill>
          <p:spPr>
            <a:xfrm rot="-5115457">
              <a:off x="358154" y="78550"/>
              <a:ext cx="2032432" cy="2036765"/>
            </a:xfrm>
            <a:prstGeom prst="rect">
              <a:avLst/>
            </a:prstGeom>
          </p:spPr>
        </p:pic>
      </p:grpSp>
      <p:grpSp>
        <p:nvGrpSpPr>
          <p:cNvPr id="25" name="Group 25"/>
          <p:cNvGrpSpPr/>
          <p:nvPr/>
        </p:nvGrpSpPr>
        <p:grpSpPr>
          <a:xfrm>
            <a:off x="7469480" y="5864156"/>
            <a:ext cx="1854962" cy="1781248"/>
            <a:chOff x="0" y="0"/>
            <a:chExt cx="2473282" cy="2374997"/>
          </a:xfrm>
        </p:grpSpPr>
        <p:grpSp>
          <p:nvGrpSpPr>
            <p:cNvPr id="26" name="Group 26"/>
            <p:cNvGrpSpPr>
              <a:grpSpLocks noChangeAspect="1"/>
            </p:cNvGrpSpPr>
            <p:nvPr/>
          </p:nvGrpSpPr>
          <p:grpSpPr>
            <a:xfrm>
              <a:off x="0" y="342565"/>
              <a:ext cx="2032432" cy="2032432"/>
              <a:chOff x="0" y="0"/>
              <a:chExt cx="6350000" cy="6350000"/>
            </a:xfrm>
          </p:grpSpPr>
          <p:sp>
            <p:nvSpPr>
              <p:cNvPr id="27" name="Freeform 2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8" name="Picture 28"/>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b="321"/>
            <a:stretch>
              <a:fillRect/>
            </a:stretch>
          </p:blipFill>
          <p:spPr>
            <a:xfrm rot="-5115457">
              <a:off x="358154" y="78550"/>
              <a:ext cx="2032432" cy="2036765"/>
            </a:xfrm>
            <a:prstGeom prst="rect">
              <a:avLst/>
            </a:prstGeom>
          </p:spPr>
        </p:pic>
      </p:grpSp>
      <p:grpSp>
        <p:nvGrpSpPr>
          <p:cNvPr id="29" name="Group 29"/>
          <p:cNvGrpSpPr/>
          <p:nvPr/>
        </p:nvGrpSpPr>
        <p:grpSpPr>
          <a:xfrm>
            <a:off x="9360930" y="7322215"/>
            <a:ext cx="1854962" cy="1781248"/>
            <a:chOff x="0" y="0"/>
            <a:chExt cx="2473282" cy="2374997"/>
          </a:xfrm>
        </p:grpSpPr>
        <p:grpSp>
          <p:nvGrpSpPr>
            <p:cNvPr id="30" name="Group 30"/>
            <p:cNvGrpSpPr>
              <a:grpSpLocks noChangeAspect="1"/>
            </p:cNvGrpSpPr>
            <p:nvPr/>
          </p:nvGrpSpPr>
          <p:grpSpPr>
            <a:xfrm>
              <a:off x="0" y="342565"/>
              <a:ext cx="2032432" cy="2032432"/>
              <a:chOff x="0" y="0"/>
              <a:chExt cx="6350000" cy="6350000"/>
            </a:xfrm>
          </p:grpSpPr>
          <p:sp>
            <p:nvSpPr>
              <p:cNvPr id="31" name="Freeform 31"/>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32" name="Picture 32"/>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b="321"/>
            <a:stretch>
              <a:fillRect/>
            </a:stretch>
          </p:blipFill>
          <p:spPr>
            <a:xfrm rot="-5115457">
              <a:off x="358154" y="78550"/>
              <a:ext cx="2032432" cy="2036765"/>
            </a:xfrm>
            <a:prstGeom prst="rect">
              <a:avLst/>
            </a:prstGeom>
          </p:spPr>
        </p:pic>
      </p:grpSp>
      <p:sp>
        <p:nvSpPr>
          <p:cNvPr id="33" name="TextBox 33"/>
          <p:cNvSpPr txBox="1"/>
          <p:nvPr/>
        </p:nvSpPr>
        <p:spPr>
          <a:xfrm>
            <a:off x="10667818" y="1028700"/>
            <a:ext cx="6642545" cy="1231106"/>
          </a:xfrm>
          <a:prstGeom prst="rect">
            <a:avLst/>
          </a:prstGeom>
        </p:spPr>
        <p:txBody>
          <a:bodyPr lIns="0" tIns="0" rIns="0" bIns="0" rtlCol="0" anchor="t">
            <a:spAutoFit/>
          </a:bodyPr>
          <a:lstStyle/>
          <a:p>
            <a:pPr algn="r">
              <a:lnSpc>
                <a:spcPts val="9600"/>
              </a:lnSpc>
            </a:pPr>
            <a:r>
              <a:rPr lang="en-US" sz="8000" spc="-80" dirty="0">
                <a:solidFill>
                  <a:srgbClr val="FFFFFF"/>
                </a:solidFill>
                <a:latin typeface="Graphik Regular" panose="020B0503030202060203" pitchFamily="34" charset="0"/>
              </a:rPr>
              <a:t>Process</a:t>
            </a:r>
          </a:p>
        </p:txBody>
      </p:sp>
      <p:sp>
        <p:nvSpPr>
          <p:cNvPr id="34" name="TextBox 34"/>
          <p:cNvSpPr txBox="1"/>
          <p:nvPr/>
        </p:nvSpPr>
        <p:spPr>
          <a:xfrm>
            <a:off x="2630944" y="1372359"/>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1</a:t>
            </a:r>
          </a:p>
        </p:txBody>
      </p:sp>
      <p:sp>
        <p:nvSpPr>
          <p:cNvPr id="35" name="TextBox 35"/>
          <p:cNvSpPr txBox="1"/>
          <p:nvPr/>
        </p:nvSpPr>
        <p:spPr>
          <a:xfrm>
            <a:off x="4534646" y="2984043"/>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2</a:t>
            </a:r>
          </a:p>
        </p:txBody>
      </p:sp>
      <p:sp>
        <p:nvSpPr>
          <p:cNvPr id="36" name="TextBox 36"/>
          <p:cNvSpPr txBox="1"/>
          <p:nvPr/>
        </p:nvSpPr>
        <p:spPr>
          <a:xfrm>
            <a:off x="10108223" y="7828620"/>
            <a:ext cx="1229487" cy="950080"/>
          </a:xfrm>
          <a:prstGeom prst="rect">
            <a:avLst/>
          </a:prstGeom>
        </p:spPr>
        <p:txBody>
          <a:bodyPr lIns="0" tIns="0" rIns="0" bIns="0" rtlCol="0" anchor="t">
            <a:spAutoFit/>
          </a:bodyPr>
          <a:lstStyle/>
          <a:p>
            <a:pPr>
              <a:lnSpc>
                <a:spcPts val="7192"/>
              </a:lnSpc>
            </a:pPr>
            <a:r>
              <a:rPr lang="en-US" sz="7192" spc="-640">
                <a:solidFill>
                  <a:srgbClr val="FFFFFF"/>
                </a:solidFill>
                <a:latin typeface="Clear Sans Regular Bold"/>
              </a:rPr>
              <a:t>5</a:t>
            </a:r>
          </a:p>
        </p:txBody>
      </p:sp>
      <p:sp>
        <p:nvSpPr>
          <p:cNvPr id="37" name="TextBox 37"/>
          <p:cNvSpPr txBox="1"/>
          <p:nvPr/>
        </p:nvSpPr>
        <p:spPr>
          <a:xfrm>
            <a:off x="8193880" y="6204766"/>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4</a:t>
            </a:r>
          </a:p>
        </p:txBody>
      </p:sp>
      <p:sp>
        <p:nvSpPr>
          <p:cNvPr id="38" name="TextBox 38"/>
          <p:cNvSpPr txBox="1"/>
          <p:nvPr/>
        </p:nvSpPr>
        <p:spPr>
          <a:xfrm>
            <a:off x="6396750" y="4605252"/>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3</a:t>
            </a:r>
          </a:p>
        </p:txBody>
      </p:sp>
      <p:sp>
        <p:nvSpPr>
          <p:cNvPr id="39" name="TextBox 38"/>
          <p:cNvSpPr txBox="1"/>
          <p:nvPr/>
        </p:nvSpPr>
        <p:spPr>
          <a:xfrm>
            <a:off x="3964947" y="1372358"/>
            <a:ext cx="10665453" cy="584775"/>
          </a:xfrm>
          <a:prstGeom prst="rect">
            <a:avLst/>
          </a:prstGeom>
          <a:noFill/>
        </p:spPr>
        <p:txBody>
          <a:bodyPr wrap="square" rtlCol="0">
            <a:spAutoFit/>
          </a:bodyPr>
          <a:lstStyle/>
          <a:p>
            <a:r>
              <a:rPr lang="en-US" sz="3200" dirty="0">
                <a:latin typeface="Times New Roman" panose="02020603050405020304" pitchFamily="18" charset="0"/>
                <a:cs typeface="Times New Roman" panose="02020603050405020304" pitchFamily="18" charset="0"/>
              </a:rPr>
              <a:t>Data </a:t>
            </a:r>
            <a:r>
              <a:rPr lang="en-US" sz="3200" dirty="0" smtClean="0">
                <a:latin typeface="Times New Roman" panose="02020603050405020304" pitchFamily="18" charset="0"/>
                <a:cs typeface="Times New Roman" panose="02020603050405020304" pitchFamily="18" charset="0"/>
              </a:rPr>
              <a:t>Understanding</a:t>
            </a:r>
            <a:endParaRPr lang="en-US" sz="3200" dirty="0">
              <a:latin typeface="Times New Roman" panose="02020603050405020304" pitchFamily="18" charset="0"/>
              <a:cs typeface="Times New Roman" panose="02020603050405020304" pitchFamily="18" charset="0"/>
            </a:endParaRPr>
          </a:p>
        </p:txBody>
      </p:sp>
      <p:sp>
        <p:nvSpPr>
          <p:cNvPr id="40" name="TextBox 39"/>
          <p:cNvSpPr txBox="1"/>
          <p:nvPr/>
        </p:nvSpPr>
        <p:spPr>
          <a:xfrm>
            <a:off x="5974081" y="2864090"/>
            <a:ext cx="11018519" cy="584775"/>
          </a:xfrm>
          <a:prstGeom prst="rect">
            <a:avLst/>
          </a:prstGeom>
          <a:noFill/>
        </p:spPr>
        <p:txBody>
          <a:bodyPr wrap="square" rtlCol="0">
            <a:spAutoFit/>
          </a:bodyPr>
          <a:lstStyle/>
          <a:p>
            <a:r>
              <a:rPr lang="en-US" sz="3200" dirty="0">
                <a:latin typeface="Times New Roman" panose="02020603050405020304" pitchFamily="18" charset="0"/>
                <a:cs typeface="Times New Roman" panose="02020603050405020304" pitchFamily="18" charset="0"/>
              </a:rPr>
              <a:t>Data </a:t>
            </a:r>
            <a:r>
              <a:rPr lang="en-US" sz="3200" dirty="0" smtClean="0">
                <a:latin typeface="Times New Roman" panose="02020603050405020304" pitchFamily="18" charset="0"/>
                <a:cs typeface="Times New Roman" panose="02020603050405020304" pitchFamily="18" charset="0"/>
              </a:rPr>
              <a:t>Cleaning</a:t>
            </a:r>
            <a:endParaRPr lang="en-US" sz="3200" dirty="0">
              <a:latin typeface="Times New Roman" panose="02020603050405020304" pitchFamily="18" charset="0"/>
              <a:cs typeface="Times New Roman" panose="02020603050405020304" pitchFamily="18" charset="0"/>
            </a:endParaRPr>
          </a:p>
        </p:txBody>
      </p:sp>
      <p:sp>
        <p:nvSpPr>
          <p:cNvPr id="42" name="TextBox 41"/>
          <p:cNvSpPr txBox="1"/>
          <p:nvPr/>
        </p:nvSpPr>
        <p:spPr>
          <a:xfrm>
            <a:off x="8143447" y="4627680"/>
            <a:ext cx="9763553" cy="584775"/>
          </a:xfrm>
          <a:prstGeom prst="rect">
            <a:avLst/>
          </a:prstGeom>
          <a:noFill/>
        </p:spPr>
        <p:txBody>
          <a:bodyPr wrap="square" rtlCol="0">
            <a:spAutoFit/>
          </a:bodyPr>
          <a:lstStyle/>
          <a:p>
            <a:r>
              <a:rPr lang="en-US" sz="3200" dirty="0">
                <a:latin typeface="Times New Roman" panose="02020603050405020304" pitchFamily="18" charset="0"/>
                <a:cs typeface="Times New Roman" panose="02020603050405020304" pitchFamily="18" charset="0"/>
              </a:rPr>
              <a:t>Data </a:t>
            </a:r>
            <a:r>
              <a:rPr lang="en-US" sz="3200" dirty="0" smtClean="0">
                <a:latin typeface="Times New Roman" panose="02020603050405020304" pitchFamily="18" charset="0"/>
                <a:cs typeface="Times New Roman" panose="02020603050405020304" pitchFamily="18" charset="0"/>
              </a:rPr>
              <a:t>Modelling</a:t>
            </a:r>
            <a:endParaRPr lang="en-US" sz="3200" dirty="0">
              <a:latin typeface="Times New Roman" panose="02020603050405020304" pitchFamily="18" charset="0"/>
              <a:cs typeface="Times New Roman" panose="02020603050405020304" pitchFamily="18" charset="0"/>
            </a:endParaRPr>
          </a:p>
        </p:txBody>
      </p:sp>
      <p:sp>
        <p:nvSpPr>
          <p:cNvPr id="44" name="Rectangle 43"/>
          <p:cNvSpPr/>
          <p:nvPr/>
        </p:nvSpPr>
        <p:spPr>
          <a:xfrm>
            <a:off x="9423367" y="5997012"/>
            <a:ext cx="8483633" cy="584775"/>
          </a:xfrm>
          <a:prstGeom prst="rect">
            <a:avLst/>
          </a:prstGeom>
        </p:spPr>
        <p:txBody>
          <a:bodyPr wrap="square">
            <a:spAutoFit/>
          </a:bodyPr>
          <a:lstStyle/>
          <a:p>
            <a:r>
              <a:rPr lang="en-US" sz="3200" dirty="0">
                <a:latin typeface="Times New Roman" panose="02020603050405020304" pitchFamily="18" charset="0"/>
                <a:cs typeface="Times New Roman" panose="02020603050405020304" pitchFamily="18" charset="0"/>
              </a:rPr>
              <a:t>Data </a:t>
            </a:r>
            <a:r>
              <a:rPr lang="en-US" sz="3200" dirty="0" smtClean="0">
                <a:latin typeface="Times New Roman" panose="02020603050405020304" pitchFamily="18" charset="0"/>
                <a:cs typeface="Times New Roman" panose="02020603050405020304" pitchFamily="18" charset="0"/>
              </a:rPr>
              <a:t>Analysis</a:t>
            </a:r>
            <a:endParaRPr lang="en-US" sz="3200" dirty="0">
              <a:latin typeface="Times New Roman" panose="02020603050405020304" pitchFamily="18" charset="0"/>
              <a:cs typeface="Times New Roman" panose="02020603050405020304" pitchFamily="18" charset="0"/>
            </a:endParaRPr>
          </a:p>
        </p:txBody>
      </p:sp>
      <p:sp>
        <p:nvSpPr>
          <p:cNvPr id="45" name="TextBox 44"/>
          <p:cNvSpPr txBox="1"/>
          <p:nvPr/>
        </p:nvSpPr>
        <p:spPr>
          <a:xfrm>
            <a:off x="11449829" y="7474335"/>
            <a:ext cx="6457171" cy="584775"/>
          </a:xfrm>
          <a:prstGeom prst="rect">
            <a:avLst/>
          </a:prstGeom>
          <a:noFill/>
        </p:spPr>
        <p:txBody>
          <a:bodyPr wrap="square" rtlCol="0">
            <a:spAutoFit/>
          </a:bodyPr>
          <a:lstStyle/>
          <a:p>
            <a:pPr lvl="0"/>
            <a:r>
              <a:rPr lang="en-US" sz="3200" dirty="0" smtClean="0">
                <a:latin typeface="Times New Roman" panose="02020603050405020304" pitchFamily="18" charset="0"/>
                <a:cs typeface="Times New Roman" panose="02020603050405020304" pitchFamily="18" charset="0"/>
              </a:rPr>
              <a:t>Uncovering Insights</a:t>
            </a:r>
            <a:endParaRPr lang="en-US" sz="32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2227942" y="6480309"/>
            <a:ext cx="2972219" cy="881758"/>
          </a:xfrm>
          <a:prstGeom prst="rect">
            <a:avLst/>
          </a:prstGeom>
        </p:spPr>
      </p:pic>
      <p:sp>
        <p:nvSpPr>
          <p:cNvPr id="3" name="TextBox 3"/>
          <p:cNvSpPr txBox="1"/>
          <p:nvPr/>
        </p:nvSpPr>
        <p:spPr>
          <a:xfrm>
            <a:off x="1028700" y="824339"/>
            <a:ext cx="4636129" cy="1231106"/>
          </a:xfrm>
          <a:prstGeom prst="rect">
            <a:avLst/>
          </a:prstGeom>
        </p:spPr>
        <p:txBody>
          <a:bodyPr lIns="0" tIns="0" rIns="0" bIns="0" rtlCol="0" anchor="t">
            <a:spAutoFit/>
          </a:bodyPr>
          <a:lstStyle/>
          <a:p>
            <a:pPr>
              <a:lnSpc>
                <a:spcPts val="9600"/>
              </a:lnSpc>
            </a:pPr>
            <a:r>
              <a:rPr lang="en-US" sz="8000" spc="-80" dirty="0">
                <a:solidFill>
                  <a:srgbClr val="000000"/>
                </a:solidFill>
                <a:latin typeface="Graphik Regular" panose="020B0503030202060203" pitchFamily="34" charset="0"/>
              </a:rPr>
              <a:t>Insights</a:t>
            </a:r>
          </a:p>
        </p:txBody>
      </p:sp>
      <p:grpSp>
        <p:nvGrpSpPr>
          <p:cNvPr id="4" name="Group 4"/>
          <p:cNvGrpSpPr/>
          <p:nvPr/>
        </p:nvGrpSpPr>
        <p:grpSpPr>
          <a:xfrm>
            <a:off x="517112" y="7810500"/>
            <a:ext cx="17253775" cy="2017079"/>
            <a:chOff x="0" y="0"/>
            <a:chExt cx="23005033" cy="2689439"/>
          </a:xfrm>
        </p:grpSpPr>
        <p:pic>
          <p:nvPicPr>
            <p:cNvPr id="5" name="Picture 5"/>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16760969" y="0"/>
              <a:ext cx="2891870" cy="2689439"/>
            </a:xfrm>
            <a:prstGeom prst="rect">
              <a:avLst/>
            </a:prstGeom>
          </p:spPr>
        </p:pic>
        <p:pic>
          <p:nvPicPr>
            <p:cNvPr id="6" name="Picture 6"/>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13408776" y="0"/>
              <a:ext cx="2891870" cy="2689439"/>
            </a:xfrm>
            <a:prstGeom prst="rect">
              <a:avLst/>
            </a:prstGeom>
          </p:spPr>
        </p:pic>
        <p:pic>
          <p:nvPicPr>
            <p:cNvPr id="7" name="Picture 7"/>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10056582" y="0"/>
              <a:ext cx="2891870" cy="2689439"/>
            </a:xfrm>
            <a:prstGeom prst="rect">
              <a:avLst/>
            </a:prstGeom>
          </p:spPr>
        </p:pic>
        <p:pic>
          <p:nvPicPr>
            <p:cNvPr id="8" name="Picture 8"/>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20113163" y="0"/>
              <a:ext cx="2891870" cy="2689439"/>
            </a:xfrm>
            <a:prstGeom prst="rect">
              <a:avLst/>
            </a:prstGeom>
          </p:spPr>
        </p:pic>
        <p:pic>
          <p:nvPicPr>
            <p:cNvPr id="9" name="Picture 9"/>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6704388" y="0"/>
              <a:ext cx="2891870" cy="2689439"/>
            </a:xfrm>
            <a:prstGeom prst="rect">
              <a:avLst/>
            </a:prstGeom>
          </p:spPr>
        </p:pic>
        <p:pic>
          <p:nvPicPr>
            <p:cNvPr id="10" name="Picture 10"/>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3352194" y="0"/>
              <a:ext cx="2891870" cy="2689439"/>
            </a:xfrm>
            <a:prstGeom prst="rect">
              <a:avLst/>
            </a:prstGeom>
          </p:spPr>
        </p:pic>
        <p:pic>
          <p:nvPicPr>
            <p:cNvPr id="11" name="Picture 11"/>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0" y="0"/>
              <a:ext cx="2891870" cy="2689439"/>
            </a:xfrm>
            <a:prstGeom prst="rect">
              <a:avLst/>
            </a:prstGeom>
          </p:spPr>
        </p:pic>
      </p:grpSp>
      <p:pic>
        <p:nvPicPr>
          <p:cNvPr id="12" name="Picture 12"/>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7272183" y="6480309"/>
            <a:ext cx="2972219" cy="881758"/>
          </a:xfrm>
          <a:prstGeom prst="rect">
            <a:avLst/>
          </a:prstGeom>
        </p:spPr>
      </p:pic>
      <p:pic>
        <p:nvPicPr>
          <p:cNvPr id="13" name="Picture 13"/>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2670342" y="6480309"/>
            <a:ext cx="2972219" cy="881758"/>
          </a:xfrm>
          <a:prstGeom prst="rect">
            <a:avLst/>
          </a:prstGeom>
        </p:spPr>
      </p:pic>
      <p:sp>
        <p:nvSpPr>
          <p:cNvPr id="16" name="TextBox 15"/>
          <p:cNvSpPr txBox="1"/>
          <p:nvPr/>
        </p:nvSpPr>
        <p:spPr>
          <a:xfrm>
            <a:off x="566746" y="4838700"/>
            <a:ext cx="5098083" cy="707886"/>
          </a:xfrm>
          <a:prstGeom prst="rect">
            <a:avLst/>
          </a:prstGeom>
          <a:noFill/>
        </p:spPr>
        <p:txBody>
          <a:bodyPr wrap="square" rtlCol="0">
            <a:spAutoFit/>
          </a:bodyPr>
          <a:lstStyle/>
          <a:p>
            <a:r>
              <a:rPr lang="en-US" sz="4000" b="1" dirty="0" smtClean="0">
                <a:solidFill>
                  <a:srgbClr val="7030A0"/>
                </a:solidFill>
                <a:latin typeface="Times New Roman" panose="02020603050405020304" pitchFamily="18" charset="0"/>
                <a:cs typeface="Times New Roman" panose="02020603050405020304" pitchFamily="18" charset="0"/>
              </a:rPr>
              <a:t>16 </a:t>
            </a:r>
            <a:r>
              <a:rPr lang="en-US" sz="3600" b="1" dirty="0" smtClean="0">
                <a:solidFill>
                  <a:srgbClr val="7030A0"/>
                </a:solidFill>
                <a:latin typeface="Times New Roman" panose="02020603050405020304" pitchFamily="18" charset="0"/>
                <a:cs typeface="Times New Roman" panose="02020603050405020304" pitchFamily="18" charset="0"/>
              </a:rPr>
              <a:t>unique</a:t>
            </a:r>
            <a:r>
              <a:rPr lang="en-US" sz="4000" b="1" dirty="0" smtClean="0">
                <a:solidFill>
                  <a:srgbClr val="7030A0"/>
                </a:solidFill>
                <a:latin typeface="Times New Roman" panose="02020603050405020304" pitchFamily="18" charset="0"/>
                <a:cs typeface="Times New Roman" panose="02020603050405020304" pitchFamily="18" charset="0"/>
              </a:rPr>
              <a:t> categories </a:t>
            </a:r>
            <a:endParaRPr lang="en-US" sz="4000" b="1" dirty="0">
              <a:solidFill>
                <a:srgbClr val="7030A0"/>
              </a:solidFill>
              <a:latin typeface="Times New Roman" panose="02020603050405020304" pitchFamily="18" charset="0"/>
              <a:cs typeface="Times New Roman" panose="02020603050405020304" pitchFamily="18" charset="0"/>
            </a:endParaRPr>
          </a:p>
        </p:txBody>
      </p:sp>
      <p:sp>
        <p:nvSpPr>
          <p:cNvPr id="15" name="TextBox 14"/>
          <p:cNvSpPr txBox="1"/>
          <p:nvPr/>
        </p:nvSpPr>
        <p:spPr>
          <a:xfrm>
            <a:off x="6934200" y="4533900"/>
            <a:ext cx="3310202" cy="1200329"/>
          </a:xfrm>
          <a:prstGeom prst="rect">
            <a:avLst/>
          </a:prstGeom>
          <a:noFill/>
        </p:spPr>
        <p:txBody>
          <a:bodyPr wrap="square" rtlCol="0">
            <a:spAutoFit/>
          </a:bodyPr>
          <a:lstStyle/>
          <a:p>
            <a:r>
              <a:rPr lang="en-US" sz="3600" b="1" dirty="0" smtClean="0">
                <a:solidFill>
                  <a:srgbClr val="7030A0"/>
                </a:solidFill>
                <a:latin typeface="Times New Roman" panose="02020603050405020304" pitchFamily="18" charset="0"/>
                <a:cs typeface="Times New Roman" panose="02020603050405020304" pitchFamily="18" charset="0"/>
              </a:rPr>
              <a:t>1926 reactions to animal posts</a:t>
            </a:r>
            <a:endParaRPr lang="en-US" sz="3600" b="1" dirty="0">
              <a:solidFill>
                <a:srgbClr val="7030A0"/>
              </a:solidFill>
              <a:latin typeface="Times New Roman" panose="02020603050405020304" pitchFamily="18" charset="0"/>
              <a:cs typeface="Times New Roman" panose="02020603050405020304" pitchFamily="18" charset="0"/>
            </a:endParaRPr>
          </a:p>
        </p:txBody>
      </p:sp>
      <p:sp>
        <p:nvSpPr>
          <p:cNvPr id="18" name="TextBox 17"/>
          <p:cNvSpPr txBox="1"/>
          <p:nvPr/>
        </p:nvSpPr>
        <p:spPr>
          <a:xfrm>
            <a:off x="12380023" y="4256901"/>
            <a:ext cx="3221961" cy="1754326"/>
          </a:xfrm>
          <a:prstGeom prst="rect">
            <a:avLst/>
          </a:prstGeom>
          <a:noFill/>
        </p:spPr>
        <p:txBody>
          <a:bodyPr wrap="square" rtlCol="0">
            <a:spAutoFit/>
          </a:bodyPr>
          <a:lstStyle/>
          <a:p>
            <a:r>
              <a:rPr lang="en-US" sz="3600" b="1" dirty="0" smtClean="0">
                <a:solidFill>
                  <a:srgbClr val="7030A0"/>
                </a:solidFill>
                <a:latin typeface="Times New Roman" panose="02020603050405020304" pitchFamily="18" charset="0"/>
                <a:cs typeface="Times New Roman" panose="02020603050405020304" pitchFamily="18" charset="0"/>
              </a:rPr>
              <a:t>January is the month with the most posts</a:t>
            </a:r>
            <a:endParaRPr lang="en-US" sz="3600" b="1" dirty="0">
              <a:solidFill>
                <a:srgbClr val="7030A0"/>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5213" y="9490985"/>
            <a:ext cx="17253775" cy="2017079"/>
            <a:chOff x="0" y="0"/>
            <a:chExt cx="23005033" cy="2689439"/>
          </a:xfrm>
        </p:grpSpPr>
        <p:pic>
          <p:nvPicPr>
            <p:cNvPr id="3" name="Picture 3"/>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0" y="0"/>
              <a:ext cx="2891870" cy="2689439"/>
            </a:xfrm>
            <a:prstGeom prst="rect">
              <a:avLst/>
            </a:prstGeom>
          </p:spPr>
        </p:pic>
      </p:grpSp>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3" name="Picture 13"/>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b="321"/>
            <a:stretch>
              <a:fillRect/>
            </a:stretch>
          </p:blipFill>
          <p:spPr>
            <a:xfrm>
              <a:off x="0" y="0"/>
              <a:ext cx="4083272" cy="4091977"/>
            </a:xfrm>
            <a:prstGeom prst="rect">
              <a:avLst/>
            </a:prstGeom>
          </p:spPr>
        </p:pic>
      </p:grpSp>
      <p:grpSp>
        <p:nvGrpSpPr>
          <p:cNvPr id="14" name="Group 14"/>
          <p:cNvGrpSpPr/>
          <p:nvPr/>
        </p:nvGrpSpPr>
        <p:grpSpPr>
          <a:xfrm>
            <a:off x="655751" y="-710238"/>
            <a:ext cx="17253775" cy="2017079"/>
            <a:chOff x="0" y="0"/>
            <a:chExt cx="23005033" cy="2689439"/>
          </a:xfrm>
        </p:grpSpPr>
        <p:pic>
          <p:nvPicPr>
            <p:cNvPr id="15" name="Picture 15"/>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0" y="0"/>
              <a:ext cx="2891870" cy="2689439"/>
            </a:xfrm>
            <a:prstGeom prst="rect">
              <a:avLst/>
            </a:prstGeom>
          </p:spPr>
        </p:pic>
      </p:grpSp>
      <p:sp>
        <p:nvSpPr>
          <p:cNvPr id="22" name="AutoShape 22"/>
          <p:cNvSpPr/>
          <p:nvPr/>
        </p:nvSpPr>
        <p:spPr>
          <a:xfrm>
            <a:off x="0" y="0"/>
            <a:ext cx="2386482" cy="10287000"/>
          </a:xfrm>
          <a:prstGeom prst="rect">
            <a:avLst/>
          </a:prstGeom>
          <a:solidFill>
            <a:srgbClr val="A100FF"/>
          </a:solidFill>
        </p:spPr>
      </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26" name="Picture 26"/>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b="321"/>
            <a:stretch>
              <a:fillRect/>
            </a:stretch>
          </p:blipFill>
          <p:spPr>
            <a:xfrm>
              <a:off x="0" y="0"/>
              <a:ext cx="4083272" cy="4091977"/>
            </a:xfrm>
            <a:prstGeom prst="rect">
              <a:avLst/>
            </a:prstGeom>
          </p:spPr>
        </p:pic>
      </p:grpSp>
      <p:sp>
        <p:nvSpPr>
          <p:cNvPr id="29" name="TextBox 28"/>
          <p:cNvSpPr txBox="1"/>
          <p:nvPr/>
        </p:nvSpPr>
        <p:spPr>
          <a:xfrm>
            <a:off x="13746481" y="3543300"/>
            <a:ext cx="45719" cy="369332"/>
          </a:xfrm>
          <a:prstGeom prst="rect">
            <a:avLst/>
          </a:prstGeom>
          <a:noFill/>
        </p:spPr>
        <p:txBody>
          <a:bodyPr wrap="square" rtlCol="0">
            <a:spAutoFit/>
          </a:bodyPr>
          <a:lstStyle/>
          <a:p>
            <a:endParaRPr lang="en-US" dirty="0"/>
          </a:p>
        </p:txBody>
      </p:sp>
      <p:graphicFrame>
        <p:nvGraphicFramePr>
          <p:cNvPr id="31" name="Chart 30"/>
          <p:cNvGraphicFramePr>
            <a:graphicFrameLocks/>
          </p:cNvGraphicFramePr>
          <p:nvPr>
            <p:extLst>
              <p:ext uri="{D42A27DB-BD31-4B8C-83A1-F6EECF244321}">
                <p14:modId xmlns:p14="http://schemas.microsoft.com/office/powerpoint/2010/main" val="1299039479"/>
              </p:ext>
            </p:extLst>
          </p:nvPr>
        </p:nvGraphicFramePr>
        <p:xfrm>
          <a:off x="4038600" y="1685151"/>
          <a:ext cx="13487400" cy="6887349"/>
        </p:xfrm>
        <a:graphic>
          <a:graphicData uri="http://schemas.openxmlformats.org/drawingml/2006/chart">
            <c:chart xmlns:c="http://schemas.openxmlformats.org/drawingml/2006/chart" xmlns:r="http://schemas.openxmlformats.org/officeDocument/2006/relationships" r:id="rId7"/>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5213" y="9490985"/>
            <a:ext cx="17253775" cy="2017079"/>
            <a:chOff x="0" y="0"/>
            <a:chExt cx="23005033" cy="2689439"/>
          </a:xfrm>
        </p:grpSpPr>
        <p:pic>
          <p:nvPicPr>
            <p:cNvPr id="3" name="Picture 3"/>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0" y="0"/>
              <a:ext cx="2891870" cy="2689439"/>
            </a:xfrm>
            <a:prstGeom prst="rect">
              <a:avLst/>
            </a:prstGeom>
          </p:spPr>
        </p:pic>
      </p:grpSp>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3" name="Picture 13"/>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b="321"/>
            <a:stretch>
              <a:fillRect/>
            </a:stretch>
          </p:blipFill>
          <p:spPr>
            <a:xfrm>
              <a:off x="0" y="0"/>
              <a:ext cx="4083272" cy="4091977"/>
            </a:xfrm>
            <a:prstGeom prst="rect">
              <a:avLst/>
            </a:prstGeom>
          </p:spPr>
        </p:pic>
      </p:grpSp>
      <p:grpSp>
        <p:nvGrpSpPr>
          <p:cNvPr id="14" name="Group 14"/>
          <p:cNvGrpSpPr/>
          <p:nvPr/>
        </p:nvGrpSpPr>
        <p:grpSpPr>
          <a:xfrm>
            <a:off x="655751" y="-710238"/>
            <a:ext cx="17253775" cy="2017079"/>
            <a:chOff x="0" y="0"/>
            <a:chExt cx="23005033" cy="2689439"/>
          </a:xfrm>
        </p:grpSpPr>
        <p:pic>
          <p:nvPicPr>
            <p:cNvPr id="15" name="Picture 15"/>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0" y="0"/>
              <a:ext cx="2891870" cy="2689439"/>
            </a:xfrm>
            <a:prstGeom prst="rect">
              <a:avLst/>
            </a:prstGeom>
          </p:spPr>
        </p:pic>
      </p:grpSp>
      <p:sp>
        <p:nvSpPr>
          <p:cNvPr id="22" name="AutoShape 22"/>
          <p:cNvSpPr/>
          <p:nvPr/>
        </p:nvSpPr>
        <p:spPr>
          <a:xfrm>
            <a:off x="0" y="0"/>
            <a:ext cx="2386482" cy="10287000"/>
          </a:xfrm>
          <a:prstGeom prst="rect">
            <a:avLst/>
          </a:prstGeom>
          <a:solidFill>
            <a:srgbClr val="A100FF"/>
          </a:solidFill>
        </p:spPr>
      </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26" name="Picture 26"/>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b="321"/>
            <a:stretch>
              <a:fillRect/>
            </a:stretch>
          </p:blipFill>
          <p:spPr>
            <a:xfrm>
              <a:off x="0" y="0"/>
              <a:ext cx="4083272" cy="4091977"/>
            </a:xfrm>
            <a:prstGeom prst="rect">
              <a:avLst/>
            </a:prstGeom>
          </p:spPr>
        </p:pic>
      </p:grpSp>
      <p:sp>
        <p:nvSpPr>
          <p:cNvPr id="29" name="TextBox 28"/>
          <p:cNvSpPr txBox="1"/>
          <p:nvPr/>
        </p:nvSpPr>
        <p:spPr>
          <a:xfrm>
            <a:off x="13746481" y="3543300"/>
            <a:ext cx="45719" cy="369332"/>
          </a:xfrm>
          <a:prstGeom prst="rect">
            <a:avLst/>
          </a:prstGeom>
          <a:noFill/>
        </p:spPr>
        <p:txBody>
          <a:bodyPr wrap="square" rtlCol="0">
            <a:spAutoFit/>
          </a:bodyPr>
          <a:lstStyle/>
          <a:p>
            <a:endParaRPr lang="en-US" dirty="0"/>
          </a:p>
        </p:txBody>
      </p:sp>
      <p:graphicFrame>
        <p:nvGraphicFramePr>
          <p:cNvPr id="30" name="Chart 29"/>
          <p:cNvGraphicFramePr>
            <a:graphicFrameLocks/>
          </p:cNvGraphicFramePr>
          <p:nvPr>
            <p:extLst>
              <p:ext uri="{D42A27DB-BD31-4B8C-83A1-F6EECF244321}">
                <p14:modId xmlns:p14="http://schemas.microsoft.com/office/powerpoint/2010/main" val="3577615032"/>
              </p:ext>
            </p:extLst>
          </p:nvPr>
        </p:nvGraphicFramePr>
        <p:xfrm>
          <a:off x="4524919" y="1562099"/>
          <a:ext cx="11990327" cy="720606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136135654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590</TotalTime>
  <Words>1015</Words>
  <Application>Microsoft Office PowerPoint</Application>
  <PresentationFormat>Custom</PresentationFormat>
  <Paragraphs>212</Paragraphs>
  <Slides>13</Slides>
  <Notes>13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vt:i4>
      </vt:variant>
    </vt:vector>
  </HeadingPairs>
  <TitlesOfParts>
    <vt:vector size="20" baseType="lpstr">
      <vt:lpstr>Arial Rounded MT Bold</vt:lpstr>
      <vt:lpstr>Times New Roman</vt:lpstr>
      <vt:lpstr>Clear Sans Regular Bold</vt:lpstr>
      <vt:lpstr>Arial</vt:lpstr>
      <vt:lpstr>Graphik Regular</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Template</dc:title>
  <dc:creator>Kevin Dang</dc:creator>
  <cp:lastModifiedBy>user</cp:lastModifiedBy>
  <cp:revision>53</cp:revision>
  <dcterms:created xsi:type="dcterms:W3CDTF">2006-08-16T00:00:00Z</dcterms:created>
  <dcterms:modified xsi:type="dcterms:W3CDTF">2024-04-20T14:33:39Z</dcterms:modified>
  <dc:identifier>DAEhDyfaYKE</dc:identifier>
</cp:coreProperties>
</file>